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sldIdLst>
    <p:sldId id="319" r:id="rId5"/>
    <p:sldId id="294" r:id="rId6"/>
    <p:sldId id="449" r:id="rId7"/>
    <p:sldId id="452" r:id="rId8"/>
    <p:sldId id="431" r:id="rId9"/>
    <p:sldId id="411" r:id="rId10"/>
    <p:sldId id="412" r:id="rId11"/>
    <p:sldId id="414" r:id="rId12"/>
    <p:sldId id="413" r:id="rId13"/>
    <p:sldId id="415" r:id="rId14"/>
    <p:sldId id="416" r:id="rId15"/>
    <p:sldId id="418" r:id="rId16"/>
    <p:sldId id="392" r:id="rId17"/>
    <p:sldId id="417" r:id="rId18"/>
    <p:sldId id="443" r:id="rId19"/>
    <p:sldId id="427" r:id="rId20"/>
    <p:sldId id="419" r:id="rId21"/>
    <p:sldId id="422" r:id="rId22"/>
    <p:sldId id="420" r:id="rId23"/>
    <p:sldId id="446" r:id="rId24"/>
    <p:sldId id="436" r:id="rId25"/>
    <p:sldId id="435" r:id="rId26"/>
    <p:sldId id="450" r:id="rId27"/>
    <p:sldId id="424" r:id="rId28"/>
    <p:sldId id="439" r:id="rId29"/>
    <p:sldId id="433" r:id="rId30"/>
    <p:sldId id="453"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294"/>
            <p14:sldId id="449"/>
            <p14:sldId id="452"/>
          </p14:sldIdLst>
        </p14:section>
        <p14:section name="BOSH basics and Architecture" id="{195033C3-409C-4B45-9E23-FC14D1CEC4E7}">
          <p14:sldIdLst>
            <p14:sldId id="431"/>
            <p14:sldId id="411"/>
            <p14:sldId id="412"/>
            <p14:sldId id="414"/>
            <p14:sldId id="413"/>
            <p14:sldId id="415"/>
            <p14:sldId id="416"/>
            <p14:sldId id="418"/>
          </p14:sldIdLst>
        </p14:section>
        <p14:section name="PCF Basics" id="{C8A189F6-49A4-FC4D-8651-A32908EE60F7}">
          <p14:sldIdLst>
            <p14:sldId id="392"/>
            <p14:sldId id="417"/>
            <p14:sldId id="443"/>
            <p14:sldId id="427"/>
            <p14:sldId id="419"/>
            <p14:sldId id="422"/>
            <p14:sldId id="420"/>
            <p14:sldId id="446"/>
          </p14:sldIdLst>
        </p14:section>
        <p14:section name="PCF Architecture" id="{FA51E7D2-6B95-DD46-9AAF-CE45E1F6C8A6}">
          <p14:sldIdLst>
            <p14:sldId id="436"/>
            <p14:sldId id="435"/>
            <p14:sldId id="450"/>
            <p14:sldId id="424"/>
            <p14:sldId id="439"/>
            <p14:sldId id="433"/>
            <p14:sldId id="453"/>
          </p14:sldIdLst>
        </p14:section>
        <p14:section name="End" id="{CE84DD7C-ACD5-B043-AFD4-1CA89F58F70A}">
          <p14:sldIdLst/>
        </p14:section>
        <p14:section name="Parking Lot" id="{B2A7A31D-193C-7B4A-B6E8-9F0C941600B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2"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4" autoAdjust="0"/>
    <p:restoredTop sz="77919" autoAdjust="0"/>
  </p:normalViewPr>
  <p:slideViewPr>
    <p:cSldViewPr snapToGrid="0" snapToObjects="1">
      <p:cViewPr varScale="1">
        <p:scale>
          <a:sx n="96" d="100"/>
          <a:sy n="96" d="100"/>
        </p:scale>
        <p:origin x="-34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2/1/16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This slide is the transition into Pivotal Cloud Foundry Architecture by</a:t>
            </a:r>
            <a:r>
              <a:rPr lang="en-US" baseline="0" dirty="0" smtClean="0"/>
              <a:t> introducing Pivotal Ops Manager as an UI that builds bosh manifests and manages bosh deployments. </a:t>
            </a:r>
          </a:p>
          <a:p>
            <a:pPr lvl="0" rtl="0">
              <a:spcBef>
                <a:spcPts val="0"/>
              </a:spcBef>
              <a:buNone/>
            </a:pPr>
            <a:endParaRPr lang="en-US" baseline="0" dirty="0" smtClean="0"/>
          </a:p>
          <a:p>
            <a:pPr lvl="0" rtl="0">
              <a:spcBef>
                <a:spcPts val="0"/>
              </a:spcBef>
              <a:buNone/>
            </a:pPr>
            <a:r>
              <a:rPr lang="en-US" baseline="0" dirty="0" smtClean="0"/>
              <a:t>For more BOSH, see BOSH SME </a:t>
            </a:r>
            <a:r>
              <a:rPr lang="en-US" baseline="0" dirty="0" err="1" smtClean="0"/>
              <a:t>presos</a:t>
            </a:r>
            <a:r>
              <a:rPr lang="en-US" baseline="0" dirty="0" smtClean="0"/>
              <a:t>. </a:t>
            </a:r>
            <a:endParaRPr dirty="0"/>
          </a:p>
        </p:txBody>
      </p:sp>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57">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b="0" dirty="0" smtClean="0"/>
              <a:t>https://</a:t>
            </a:r>
            <a:r>
              <a:rPr lang="en-US" b="0" dirty="0" err="1" smtClean="0"/>
              <a:t>docs.pivotal.io</a:t>
            </a:r>
            <a:r>
              <a:rPr lang="en-US" b="0" dirty="0" smtClean="0"/>
              <a:t>/</a:t>
            </a:r>
            <a:r>
              <a:rPr lang="en-US" b="0" dirty="0" err="1" smtClean="0"/>
              <a:t>pivotalcf</a:t>
            </a:r>
            <a:r>
              <a:rPr lang="en-US" b="0" dirty="0" smtClean="0"/>
              <a:t>/</a:t>
            </a:r>
            <a:r>
              <a:rPr lang="en-US" b="0" dirty="0" err="1" smtClean="0"/>
              <a:t>devguide</a:t>
            </a:r>
            <a:r>
              <a:rPr lang="en-US" b="0" dirty="0" smtClean="0"/>
              <a:t>/services/</a:t>
            </a:r>
          </a:p>
          <a:p>
            <a:pPr lvl="0" rtl="0">
              <a:spcBef>
                <a:spcPts val="0"/>
              </a:spcBef>
              <a:buNone/>
            </a:pPr>
            <a:endParaRPr lang="en-US" b="1" dirty="0" smtClean="0"/>
          </a:p>
          <a:p>
            <a:pPr lvl="0" rtl="0">
              <a:spcBef>
                <a:spcPts val="0"/>
              </a:spcBef>
              <a:buNone/>
            </a:pPr>
            <a:r>
              <a:rPr lang="en-US" dirty="0" smtClean="0"/>
              <a:t>TDB – Change the</a:t>
            </a:r>
            <a:r>
              <a:rPr lang="en-US" baseline="0" dirty="0" smtClean="0"/>
              <a:t> image to be consistent to the Ops Manager Image – maybe use the pivotal documentation</a:t>
            </a:r>
          </a:p>
          <a:p>
            <a:pPr lvl="0" rtl="0">
              <a:spcBef>
                <a:spcPts val="0"/>
              </a:spcBef>
              <a:buNone/>
            </a:pPr>
            <a:endParaRPr lang="en-US" baseline="0" dirty="0" smtClean="0"/>
          </a:p>
          <a:p>
            <a:pPr lvl="0" rtl="0">
              <a:spcBef>
                <a:spcPts val="0"/>
              </a:spcBef>
              <a:buNone/>
            </a:pPr>
            <a:r>
              <a:rPr lang="en-US" baseline="0" dirty="0" smtClean="0"/>
              <a:t>*** This is part of Apps Manager ***</a:t>
            </a:r>
          </a:p>
          <a:p>
            <a:pPr lvl="0" rtl="0">
              <a:spcBef>
                <a:spcPts val="0"/>
              </a:spcBef>
              <a:buNone/>
            </a:pPr>
            <a:endParaRPr lang="en-US" baseline="0" dirty="0" smtClean="0"/>
          </a:p>
          <a:p>
            <a:pPr lvl="0" rtl="0">
              <a:spcBef>
                <a:spcPts val="0"/>
              </a:spcBef>
              <a:buNone/>
            </a:pPr>
            <a:r>
              <a:rPr lang="en-US" baseline="0" dirty="0" smtClean="0"/>
              <a:t>The marketplace is a ERS concept. Typically Ops Manager Services tiles register their service brokers (keep it simple since services were not introduced yet) with the marketplace. The service broker publishes a catalog of service plans that can be consumed by applications deployed in ERS via Apps Manager.</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22</a:t>
            </a:fld>
            <a:endParaRPr lang="en-US"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slide we bundle many actions into</a:t>
            </a:r>
            <a:r>
              <a:rPr lang="en-US" baseline="0" dirty="0" smtClean="0"/>
              <a:t> one animated slide. Here we have the opportunity to briefly talked about services. </a:t>
            </a:r>
            <a:endParaRPr lang="en-US" dirty="0" smtClean="0"/>
          </a:p>
          <a:p>
            <a:endParaRPr lang="en-US" dirty="0" smtClean="0"/>
          </a:p>
          <a:p>
            <a:r>
              <a:rPr lang="en-US" dirty="0" smtClean="0"/>
              <a:t>Note: We’re talking about creating and biding</a:t>
            </a:r>
            <a:r>
              <a:rPr lang="en-US" baseline="0" dirty="0" smtClean="0"/>
              <a:t> service but there was no formal introduction of services prior to this slide. We did talk on the service marketplace, so let’s keep it brief.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24</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Bosh tool (not bosh protocol) was developed to deploy </a:t>
            </a:r>
            <a:r>
              <a:rPr lang="en-US" dirty="0" err="1" smtClean="0"/>
              <a:t>cloudfoundry</a:t>
            </a:r>
            <a:r>
              <a:rPr lang="en-US" dirty="0" smtClean="0"/>
              <a:t> </a:t>
            </a:r>
          </a:p>
          <a:p>
            <a:pPr marL="171450" indent="-171450">
              <a:buFont typeface="Arial"/>
              <a:buChar char="•"/>
            </a:pPr>
            <a:r>
              <a:rPr lang="en-US" dirty="0" smtClean="0"/>
              <a:t>Can be used to deploy distributed services in general on </a:t>
            </a:r>
            <a:r>
              <a:rPr lang="en-US" dirty="0" err="1" smtClean="0"/>
              <a:t>IaaS</a:t>
            </a:r>
            <a:r>
              <a:rPr lang="en-US" dirty="0" smtClean="0"/>
              <a:t> providers</a:t>
            </a:r>
          </a:p>
          <a:p>
            <a:pPr marL="171450" indent="-171450">
              <a:buFont typeface="Arial"/>
              <a:buChar char="•"/>
            </a:pPr>
            <a:r>
              <a:rPr lang="en-US" dirty="0" smtClean="0"/>
              <a:t>Users will typically develop BOSH releases and user BOSH</a:t>
            </a:r>
            <a:r>
              <a:rPr lang="en-US" baseline="0" dirty="0" smtClean="0"/>
              <a:t> to provision / Deploy / manager that release</a:t>
            </a:r>
          </a:p>
          <a:p>
            <a:pPr marL="171450" indent="-171450">
              <a:buFont typeface="Arial"/>
              <a:buChar char="•"/>
            </a:pPr>
            <a:r>
              <a:rPr lang="en-US" baseline="0" dirty="0" err="1" smtClean="0"/>
              <a:t>Cloudfoundry</a:t>
            </a:r>
            <a:r>
              <a:rPr lang="en-US" baseline="0" dirty="0" smtClean="0"/>
              <a:t> itself has a BOSH release and Ops Managers uses BOSH </a:t>
            </a:r>
            <a:r>
              <a:rPr lang="en-US" baseline="0" dirty="0" err="1" smtClean="0"/>
              <a:t>extensivily</a:t>
            </a:r>
            <a:r>
              <a:rPr lang="en-US" baseline="0" dirty="0" smtClean="0"/>
              <a:t> to provision it</a:t>
            </a:r>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What is Bosh? Here we try to explain what bosh is about. Manage distributed systems over virtual infrastructure, infrastructure agnostics</a:t>
            </a:r>
            <a:r>
              <a:rPr lang="en-US" baseline="0" dirty="0" smtClean="0"/>
              <a:t> (vi Cloud Provider Interface – CPI) and a big differentiator is the continue support of the deployed distributed systems – monitoring, recovery, updates with zero downtime. </a:t>
            </a:r>
          </a:p>
          <a:p>
            <a:pPr lvl="0" rtl="0">
              <a:spcBef>
                <a:spcPts val="0"/>
              </a:spcBef>
              <a:buNone/>
            </a:pPr>
            <a:endParaRPr lang="en-US" baseline="0" dirty="0" smtClean="0"/>
          </a:p>
          <a:p>
            <a:pPr lvl="0" rtl="0">
              <a:spcBef>
                <a:spcPts val="0"/>
              </a:spcBef>
              <a:buNone/>
            </a:pPr>
            <a:r>
              <a:rPr lang="en-US" baseline="0" dirty="0" smtClean="0"/>
              <a:t>We don’t need to explain the individual components, but can highlight the fact it keeps track of the deployed system state (DB), it does work asynchronously (NATS / works) and manages the deployed system health.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r>
              <a:rPr lang="en-US" dirty="0" err="1" smtClean="0"/>
              <a:t>problems.html</a:t>
            </a:r>
            <a:endParaRPr lang="en-US" dirty="0" smtClean="0"/>
          </a:p>
          <a:p>
            <a:pPr marL="0" indent="0">
              <a:buFont typeface="Arial"/>
              <a:buNone/>
            </a:pPr>
            <a:endParaRPr lang="en-US" dirty="0" smtClean="0"/>
          </a:p>
          <a:p>
            <a:pPr marL="0" indent="0">
              <a:buFont typeface="Arial"/>
              <a:buNone/>
            </a:pPr>
            <a:r>
              <a:rPr lang="en-US" dirty="0" err="1" smtClean="0"/>
              <a:t>Identifiability</a:t>
            </a:r>
            <a:r>
              <a:rPr lang="en-US" dirty="0" smtClean="0"/>
              <a:t> – not really</a:t>
            </a:r>
            <a:r>
              <a:rPr lang="en-US" baseline="0" dirty="0" smtClean="0"/>
              <a:t> a word</a:t>
            </a: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Bosh is about services or distribute</a:t>
            </a:r>
            <a:r>
              <a:rPr lang="en-US" baseline="0" dirty="0" smtClean="0"/>
              <a:t> systems not machine (maybe explain bosh release a bit). </a:t>
            </a:r>
          </a:p>
          <a:p>
            <a:pPr lvl="0" rtl="0">
              <a:spcBef>
                <a:spcPts val="0"/>
              </a:spcBef>
              <a:buNone/>
            </a:pPr>
            <a:endParaRPr lang="en-US" baseline="0" dirty="0" smtClean="0"/>
          </a:p>
          <a:p>
            <a:pPr lvl="0" rtl="0">
              <a:spcBef>
                <a:spcPts val="0"/>
              </a:spcBef>
              <a:buNone/>
            </a:pPr>
            <a:r>
              <a:rPr lang="en-US" baseline="0" dirty="0" smtClean="0"/>
              <a:t>Probably a good slide to distant bosh from Chef, Puppet, Salt, </a:t>
            </a:r>
            <a:r>
              <a:rPr lang="en-US" baseline="0" dirty="0" err="1" smtClean="0"/>
              <a:t>Ansible</a:t>
            </a:r>
            <a:r>
              <a:rPr lang="en-US" baseline="0" dirty="0" smtClean="0"/>
              <a:t>. Probable not so much about how the work internally, but the fact BOSH is about a distribute system not individual VMs. And bosh is about the live of the system and not the first deployment. </a:t>
            </a:r>
            <a:endParaRPr dirty="0"/>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stemcell.html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release.html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deployment.html</a:t>
            </a:r>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14361"/>
            <a:ext cx="4429075"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4033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50546" y="-69533"/>
            <a:ext cx="9093453"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205602"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8" r:id="rId2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Basics and </a:t>
            </a:r>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Architecture</a:t>
            </a:r>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r>
              <a:rPr lang="en" sz="1600" b="0" dirty="0" smtClean="0">
                <a:solidFill>
                  <a:srgbClr val="FFFFFF"/>
                </a:solidFill>
                <a:latin typeface="Arial"/>
                <a:ea typeface="Arial"/>
                <a:cs typeface="Arial"/>
                <a:sym typeface="Arial"/>
              </a:rPr>
              <a:t>Comments </a:t>
            </a:r>
            <a:r>
              <a:rPr lang="en" sz="1600" b="0" dirty="0">
                <a:solidFill>
                  <a:srgbClr val="FFFFFF"/>
                </a:solidFill>
                <a:latin typeface="Arial"/>
                <a:ea typeface="Arial"/>
                <a:cs typeface="Arial"/>
                <a:sym typeface="Arial"/>
              </a:rPr>
              <a:t>about this deck: </a:t>
            </a:r>
            <a:r>
              <a:rPr lang="en-US" sz="1600" dirty="0" err="1" smtClean="0">
                <a:solidFill>
                  <a:srgbClr val="FFFFFF"/>
                </a:solidFill>
              </a:rPr>
              <a:t>mborges</a:t>
            </a:r>
            <a:r>
              <a:rPr lang="en" sz="1600" b="0" dirty="0" smtClean="0">
                <a:solidFill>
                  <a:srgbClr val="FFFFFF"/>
                </a:solidFill>
                <a:latin typeface="Arial"/>
                <a:ea typeface="Arial"/>
                <a:cs typeface="Arial"/>
                <a:sym typeface="Arial"/>
              </a:rPr>
              <a:t>@pivotal.</a:t>
            </a:r>
            <a:r>
              <a:rPr lang="en-US" sz="1600" b="0" dirty="0" err="1" smtClean="0">
                <a:solidFill>
                  <a:srgbClr val="FFFFFF"/>
                </a:solidFill>
                <a:latin typeface="Arial"/>
                <a:ea typeface="Arial"/>
                <a:cs typeface="Arial"/>
                <a:sym typeface="Arial"/>
              </a:rPr>
              <a:t>io</a:t>
            </a:r>
            <a:endParaRPr lang="en" sz="1600" b="0" dirty="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 key terms</a:t>
            </a:r>
            <a:endParaRPr lang="en-US" sz="2500" dirty="0">
              <a:solidFill>
                <a:srgbClr val="008881"/>
              </a:solidFill>
              <a:ea typeface="+mj-ea"/>
              <a:cs typeface="+mj-cs"/>
            </a:endParaRP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10</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10</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2" y="1025769"/>
            <a:ext cx="8081681" cy="336840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 is a versioned Operating System image wrapped with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specific packaging. Contains the bare minimum OS skeleton with BOSH agent and few configuration files to securely configure the OS by default.</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Release</a:t>
            </a:r>
            <a:r>
              <a:rPr lang="en-US" dirty="0" smtClean="0">
                <a:solidFill>
                  <a:schemeClr val="bg1"/>
                </a:solidFill>
                <a:latin typeface="Open Sans"/>
                <a:ea typeface="Open Sans"/>
                <a:cs typeface="Open Sans"/>
                <a:sym typeface="Open Sans"/>
              </a:rPr>
              <a:t> – is a versioned collection of configuration properties, configuration templates, start up scripts, source code, binary artifacts, and anything else required to build and deploy software in a reproducible way.</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Deployment</a:t>
            </a:r>
            <a:r>
              <a:rPr lang="en-US" dirty="0" smtClean="0">
                <a:solidFill>
                  <a:schemeClr val="bg1"/>
                </a:solidFill>
                <a:latin typeface="Open Sans"/>
                <a:ea typeface="Open Sans"/>
                <a:cs typeface="Open Sans"/>
                <a:sym typeface="Open Sans"/>
              </a:rPr>
              <a:t> – is a collection of VMs, built from a </a:t>
            </a:r>
            <a:r>
              <a:rPr lang="en-US"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that has been populated with specific releases and disks that keep persistent data. These resources are created based on a manifest file in the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and managed by BOSH Directory, a centralized management server.</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242651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4" name="Shape 95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BOSH + Pivotal Ops Manager</a:t>
            </a:r>
            <a:endParaRPr lang="en-US" sz="3200" b="0" i="0" u="none" strike="noStrike" cap="none" dirty="0">
              <a:solidFill>
                <a:srgbClr val="29756E"/>
              </a:solidFill>
              <a:latin typeface="Helvetica Neue"/>
              <a:ea typeface="Helvetica Neue"/>
              <a:cs typeface="Helvetica Neue"/>
              <a:sym typeface="Helvetica Neue"/>
            </a:endParaRPr>
          </a:p>
        </p:txBody>
      </p:sp>
      <p:sp>
        <p:nvSpPr>
          <p:cNvPr id="952" name="Shape 952"/>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11</a:t>
            </a:fld>
            <a:endParaRPr lang="en-US" sz="800" b="0" i="0" u="none" strike="noStrike" cap="none">
              <a:solidFill>
                <a:srgbClr val="808080"/>
              </a:solidFill>
              <a:latin typeface="Arial"/>
              <a:ea typeface="Arial"/>
              <a:cs typeface="Arial"/>
              <a:sym typeface="Arial"/>
            </a:endParaRPr>
          </a:p>
        </p:txBody>
      </p:sp>
      <p:sp>
        <p:nvSpPr>
          <p:cNvPr id="953" name="Shape 953"/>
          <p:cNvSpPr/>
          <p:nvPr/>
        </p:nvSpPr>
        <p:spPr>
          <a:xfrm>
            <a:off x="76130" y="1195498"/>
            <a:ext cx="2455499" cy="3451500"/>
          </a:xfrm>
          <a:prstGeom prst="roundRect">
            <a:avLst>
              <a:gd name="adj" fmla="val 4969"/>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sp>
        <p:nvSpPr>
          <p:cNvPr id="955" name="Shape 955"/>
          <p:cNvSpPr/>
          <p:nvPr/>
        </p:nvSpPr>
        <p:spPr>
          <a:xfrm>
            <a:off x="3146653" y="1210571"/>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56" name="Shape 956"/>
          <p:cNvSpPr/>
          <p:nvPr/>
        </p:nvSpPr>
        <p:spPr>
          <a:xfrm>
            <a:off x="3173477" y="2361376"/>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957" name="Shape 957"/>
          <p:cNvCxnSpPr/>
          <p:nvPr/>
        </p:nvCxnSpPr>
        <p:spPr>
          <a:xfrm rot="10800000" flipH="1">
            <a:off x="4583123" y="2548823"/>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958" name="Shape 958"/>
          <p:cNvCxnSpPr/>
          <p:nvPr/>
        </p:nvCxnSpPr>
        <p:spPr>
          <a:xfrm>
            <a:off x="4578834" y="1993314"/>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59" name="Shape 959"/>
          <p:cNvSpPr/>
          <p:nvPr/>
        </p:nvSpPr>
        <p:spPr>
          <a:xfrm>
            <a:off x="3255612" y="2642179"/>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Blobstore</a:t>
            </a:r>
          </a:p>
        </p:txBody>
      </p:sp>
      <p:sp>
        <p:nvSpPr>
          <p:cNvPr id="960" name="Shape 960"/>
          <p:cNvSpPr/>
          <p:nvPr/>
        </p:nvSpPr>
        <p:spPr>
          <a:xfrm>
            <a:off x="3305243" y="2727907"/>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1" name="Shape 961"/>
          <p:cNvPicPr preferRelativeResize="0"/>
          <p:nvPr/>
        </p:nvPicPr>
        <p:blipFill rotWithShape="1">
          <a:blip r:embed="rId3">
            <a:alphaModFix/>
          </a:blip>
          <a:srcRect l="3262" t="13726" r="13076" b="40957"/>
          <a:stretch/>
        </p:blipFill>
        <p:spPr>
          <a:xfrm>
            <a:off x="5588473" y="1236436"/>
            <a:ext cx="1023900" cy="554399"/>
          </a:xfrm>
          <a:prstGeom prst="rect">
            <a:avLst/>
          </a:prstGeom>
          <a:noFill/>
          <a:ln>
            <a:noFill/>
          </a:ln>
        </p:spPr>
      </p:pic>
      <p:sp>
        <p:nvSpPr>
          <p:cNvPr id="962" name="Shape 962"/>
          <p:cNvSpPr/>
          <p:nvPr/>
        </p:nvSpPr>
        <p:spPr>
          <a:xfrm>
            <a:off x="5831332" y="1728982"/>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600" b="0" i="0" u="none" strike="noStrike" cap="none">
                <a:solidFill>
                  <a:srgbClr val="535353"/>
                </a:solidFill>
                <a:latin typeface="Arial"/>
                <a:ea typeface="Arial"/>
                <a:cs typeface="Arial"/>
                <a:sym typeface="Arial"/>
              </a:rPr>
              <a:t>BOSH</a:t>
            </a:r>
          </a:p>
        </p:txBody>
      </p:sp>
      <p:sp>
        <p:nvSpPr>
          <p:cNvPr id="963" name="Shape 963"/>
          <p:cNvSpPr/>
          <p:nvPr/>
        </p:nvSpPr>
        <p:spPr>
          <a:xfrm>
            <a:off x="3255612" y="3648864"/>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Monitor</a:t>
            </a:r>
          </a:p>
        </p:txBody>
      </p:sp>
      <p:pic>
        <p:nvPicPr>
          <p:cNvPr id="964" name="Shape 964"/>
          <p:cNvPicPr preferRelativeResize="0"/>
          <p:nvPr/>
        </p:nvPicPr>
        <p:blipFill rotWithShape="1">
          <a:blip r:embed="rId4">
            <a:alphaModFix/>
          </a:blip>
          <a:srcRect/>
          <a:stretch/>
        </p:blipFill>
        <p:spPr>
          <a:xfrm>
            <a:off x="3355741" y="3779374"/>
            <a:ext cx="241199" cy="227099"/>
          </a:xfrm>
          <a:prstGeom prst="rect">
            <a:avLst/>
          </a:prstGeom>
          <a:noFill/>
          <a:ln>
            <a:noFill/>
          </a:ln>
        </p:spPr>
      </p:pic>
      <p:sp>
        <p:nvSpPr>
          <p:cNvPr id="965" name="Shape 965"/>
          <p:cNvSpPr/>
          <p:nvPr/>
        </p:nvSpPr>
        <p:spPr>
          <a:xfrm>
            <a:off x="3255612" y="1751560"/>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DB</a:t>
            </a:r>
          </a:p>
        </p:txBody>
      </p:sp>
      <p:sp>
        <p:nvSpPr>
          <p:cNvPr id="966" name="Shape 966"/>
          <p:cNvSpPr/>
          <p:nvPr/>
        </p:nvSpPr>
        <p:spPr>
          <a:xfrm>
            <a:off x="3305243" y="1811675"/>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FFFFFF"/>
              </a:solidFill>
              <a:latin typeface="Arial"/>
              <a:ea typeface="Arial"/>
              <a:cs typeface="Arial"/>
              <a:sym typeface="Arial"/>
            </a:endParaRPr>
          </a:p>
        </p:txBody>
      </p:sp>
      <p:sp>
        <p:nvSpPr>
          <p:cNvPr id="967" name="Shape 967"/>
          <p:cNvSpPr/>
          <p:nvPr/>
        </p:nvSpPr>
        <p:spPr>
          <a:xfrm>
            <a:off x="458126" y="1975984"/>
            <a:ext cx="10239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8" name="Shape 968"/>
          <p:cNvPicPr preferRelativeResize="0"/>
          <p:nvPr/>
        </p:nvPicPr>
        <p:blipFill rotWithShape="1">
          <a:blip r:embed="rId5">
            <a:alphaModFix/>
          </a:blip>
          <a:srcRect/>
          <a:stretch/>
        </p:blipFill>
        <p:spPr>
          <a:xfrm>
            <a:off x="131070" y="1937884"/>
            <a:ext cx="438299" cy="776399"/>
          </a:xfrm>
          <a:prstGeom prst="rect">
            <a:avLst/>
          </a:prstGeom>
          <a:noFill/>
          <a:ln>
            <a:noFill/>
          </a:ln>
        </p:spPr>
      </p:pic>
      <p:sp>
        <p:nvSpPr>
          <p:cNvPr id="969" name="Shape 969"/>
          <p:cNvSpPr/>
          <p:nvPr/>
        </p:nvSpPr>
        <p:spPr>
          <a:xfrm>
            <a:off x="470827" y="2131104"/>
            <a:ext cx="1023900"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Deploy my</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Services</a:t>
            </a:r>
          </a:p>
        </p:txBody>
      </p:sp>
      <p:sp>
        <p:nvSpPr>
          <p:cNvPr id="970" name="Shape 970"/>
          <p:cNvSpPr/>
          <p:nvPr/>
        </p:nvSpPr>
        <p:spPr>
          <a:xfrm>
            <a:off x="6754941" y="1195498"/>
            <a:ext cx="2379899" cy="3451500"/>
          </a:xfrm>
          <a:prstGeom prst="roundRect">
            <a:avLst>
              <a:gd name="adj" fmla="val 2135"/>
            </a:avLst>
          </a:prstGeom>
          <a:solidFill>
            <a:srgbClr val="A7A7A7"/>
          </a:solidFill>
          <a:ln>
            <a:noFill/>
          </a:ln>
        </p:spPr>
        <p:txBody>
          <a:bodyPr lIns="0" tIns="0" rIns="0" bIns="0" anchor="b" anchorCtr="0">
            <a:noAutofit/>
          </a:bodyPr>
          <a:lstStyle/>
          <a:p>
            <a:pPr marL="0" marR="0" lvl="0" indent="0" algn="r" rtl="0">
              <a:spcBef>
                <a:spcPts val="0"/>
              </a:spcBef>
              <a:buSzPct val="25000"/>
              <a:buNone/>
            </a:pPr>
            <a:r>
              <a:rPr lang="en-US" sz="1800" b="0" i="0" u="none" strike="noStrike" cap="none">
                <a:solidFill>
                  <a:srgbClr val="FFFFFF"/>
                </a:solidFill>
                <a:latin typeface="Arial"/>
                <a:ea typeface="Arial"/>
                <a:cs typeface="Arial"/>
                <a:sym typeface="Arial"/>
              </a:rPr>
              <a:t> </a:t>
            </a:r>
          </a:p>
        </p:txBody>
      </p:sp>
      <p:sp>
        <p:nvSpPr>
          <p:cNvPr id="971" name="Shape 971"/>
          <p:cNvSpPr/>
          <p:nvPr/>
        </p:nvSpPr>
        <p:spPr>
          <a:xfrm>
            <a:off x="6819495" y="1936225"/>
            <a:ext cx="2250899" cy="894000"/>
          </a:xfrm>
          <a:prstGeom prst="roundRect">
            <a:avLst>
              <a:gd name="adj" fmla="val 4579"/>
            </a:avLst>
          </a:prstGeom>
          <a:solidFill>
            <a:srgbClr val="29756E"/>
          </a:solidFill>
          <a:ln>
            <a:noFill/>
          </a:ln>
        </p:spPr>
        <p:txBody>
          <a:bodyPr lIns="0" tIns="0" rIns="0" bIns="0" anchor="ctr"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72" name="Shape 972"/>
          <p:cNvSpPr/>
          <p:nvPr/>
        </p:nvSpPr>
        <p:spPr>
          <a:xfrm>
            <a:off x="6956648" y="2339065"/>
            <a:ext cx="1224599" cy="274499"/>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US" sz="1500" b="0" i="0" u="none" strike="noStrike" cap="none">
                <a:solidFill>
                  <a:srgbClr val="FFFFFF"/>
                </a:solidFill>
                <a:latin typeface="Arial"/>
                <a:ea typeface="Arial"/>
                <a:cs typeface="Arial"/>
                <a:sym typeface="Arial"/>
              </a:rPr>
              <a:t>Worker VMs</a:t>
            </a:r>
          </a:p>
        </p:txBody>
      </p:sp>
      <p:grpSp>
        <p:nvGrpSpPr>
          <p:cNvPr id="973" name="Shape 973"/>
          <p:cNvGrpSpPr/>
          <p:nvPr/>
        </p:nvGrpSpPr>
        <p:grpSpPr>
          <a:xfrm>
            <a:off x="8318184" y="2006529"/>
            <a:ext cx="650079" cy="753332"/>
            <a:chOff x="0" y="0"/>
            <a:chExt cx="650079" cy="753332"/>
          </a:xfrm>
        </p:grpSpPr>
        <p:pic>
          <p:nvPicPr>
            <p:cNvPr id="974" name="Shape 974"/>
            <p:cNvPicPr preferRelativeResize="0"/>
            <p:nvPr/>
          </p:nvPicPr>
          <p:blipFill rotWithShape="1">
            <a:blip r:embed="rId6">
              <a:alphaModFix/>
            </a:blip>
            <a:srcRect/>
            <a:stretch/>
          </p:blipFill>
          <p:spPr>
            <a:xfrm>
              <a:off x="0" y="185425"/>
              <a:ext cx="313200" cy="366899"/>
            </a:xfrm>
            <a:prstGeom prst="rect">
              <a:avLst/>
            </a:prstGeom>
            <a:noFill/>
            <a:ln>
              <a:noFill/>
            </a:ln>
          </p:spPr>
        </p:pic>
        <p:pic>
          <p:nvPicPr>
            <p:cNvPr id="975" name="Shape 975"/>
            <p:cNvPicPr preferRelativeResize="0"/>
            <p:nvPr/>
          </p:nvPicPr>
          <p:blipFill rotWithShape="1">
            <a:blip r:embed="rId6">
              <a:alphaModFix/>
            </a:blip>
            <a:srcRect/>
            <a:stretch/>
          </p:blipFill>
          <p:spPr>
            <a:xfrm>
              <a:off x="167318" y="285928"/>
              <a:ext cx="313200" cy="366899"/>
            </a:xfrm>
            <a:prstGeom prst="rect">
              <a:avLst/>
            </a:prstGeom>
            <a:noFill/>
            <a:ln>
              <a:noFill/>
            </a:ln>
          </p:spPr>
        </p:pic>
        <p:pic>
          <p:nvPicPr>
            <p:cNvPr id="976" name="Shape 976"/>
            <p:cNvPicPr preferRelativeResize="0"/>
            <p:nvPr/>
          </p:nvPicPr>
          <p:blipFill rotWithShape="1">
            <a:blip r:embed="rId6">
              <a:alphaModFix/>
            </a:blip>
            <a:srcRect/>
            <a:stretch/>
          </p:blipFill>
          <p:spPr>
            <a:xfrm>
              <a:off x="334637" y="386432"/>
              <a:ext cx="313200" cy="366899"/>
            </a:xfrm>
            <a:prstGeom prst="rect">
              <a:avLst/>
            </a:prstGeom>
            <a:noFill/>
            <a:ln>
              <a:noFill/>
            </a:ln>
          </p:spPr>
        </p:pic>
        <p:pic>
          <p:nvPicPr>
            <p:cNvPr id="977" name="Shape 977"/>
            <p:cNvPicPr preferRelativeResize="0"/>
            <p:nvPr/>
          </p:nvPicPr>
          <p:blipFill rotWithShape="1">
            <a:blip r:embed="rId6">
              <a:alphaModFix/>
            </a:blip>
            <a:srcRect/>
            <a:stretch/>
          </p:blipFill>
          <p:spPr>
            <a:xfrm>
              <a:off x="2239" y="0"/>
              <a:ext cx="313200" cy="366899"/>
            </a:xfrm>
            <a:prstGeom prst="rect">
              <a:avLst/>
            </a:prstGeom>
            <a:noFill/>
            <a:ln>
              <a:noFill/>
            </a:ln>
          </p:spPr>
        </p:pic>
        <p:pic>
          <p:nvPicPr>
            <p:cNvPr id="978" name="Shape 978"/>
            <p:cNvPicPr preferRelativeResize="0"/>
            <p:nvPr/>
          </p:nvPicPr>
          <p:blipFill rotWithShape="1">
            <a:blip r:embed="rId6">
              <a:alphaModFix/>
            </a:blip>
            <a:srcRect/>
            <a:stretch/>
          </p:blipFill>
          <p:spPr>
            <a:xfrm>
              <a:off x="169558" y="100503"/>
              <a:ext cx="313200" cy="366899"/>
            </a:xfrm>
            <a:prstGeom prst="rect">
              <a:avLst/>
            </a:prstGeom>
            <a:noFill/>
            <a:ln>
              <a:noFill/>
            </a:ln>
          </p:spPr>
        </p:pic>
        <p:pic>
          <p:nvPicPr>
            <p:cNvPr id="979" name="Shape 979"/>
            <p:cNvPicPr preferRelativeResize="0"/>
            <p:nvPr/>
          </p:nvPicPr>
          <p:blipFill rotWithShape="1">
            <a:blip r:embed="rId6">
              <a:alphaModFix/>
            </a:blip>
            <a:srcRect/>
            <a:stretch/>
          </p:blipFill>
          <p:spPr>
            <a:xfrm>
              <a:off x="336879" y="201006"/>
              <a:ext cx="313200" cy="366899"/>
            </a:xfrm>
            <a:prstGeom prst="rect">
              <a:avLst/>
            </a:prstGeom>
            <a:noFill/>
            <a:ln>
              <a:noFill/>
            </a:ln>
          </p:spPr>
        </p:pic>
      </p:grpSp>
      <p:cxnSp>
        <p:nvCxnSpPr>
          <p:cNvPr id="980" name="Shape 980"/>
          <p:cNvCxnSpPr/>
          <p:nvPr/>
        </p:nvCxnSpPr>
        <p:spPr>
          <a:xfrm>
            <a:off x="6641206" y="2373689"/>
            <a:ext cx="207299" cy="0"/>
          </a:xfrm>
          <a:prstGeom prst="straightConnector1">
            <a:avLst/>
          </a:prstGeom>
          <a:noFill/>
          <a:ln w="19050" cap="flat" cmpd="sng">
            <a:solidFill>
              <a:srgbClr val="535353"/>
            </a:solidFill>
            <a:prstDash val="solid"/>
            <a:round/>
            <a:headEnd type="none" w="med" len="med"/>
            <a:tailEnd type="triangle" w="lg" len="lg"/>
          </a:ln>
        </p:spPr>
      </p:cxnSp>
      <p:cxnSp>
        <p:nvCxnSpPr>
          <p:cNvPr id="981" name="Shape 981"/>
          <p:cNvCxnSpPr/>
          <p:nvPr/>
        </p:nvCxnSpPr>
        <p:spPr>
          <a:xfrm>
            <a:off x="7811409" y="2865911"/>
            <a:ext cx="0" cy="305699"/>
          </a:xfrm>
          <a:prstGeom prst="straightConnector1">
            <a:avLst/>
          </a:prstGeom>
          <a:noFill/>
          <a:ln w="19050" cap="flat" cmpd="sng">
            <a:solidFill>
              <a:srgbClr val="535353"/>
            </a:solidFill>
            <a:prstDash val="solid"/>
            <a:round/>
            <a:headEnd type="none" w="med" len="med"/>
            <a:tailEnd type="triangle" w="lg" len="lg"/>
          </a:ln>
        </p:spPr>
      </p:cxnSp>
      <p:grpSp>
        <p:nvGrpSpPr>
          <p:cNvPr id="982" name="Shape 982"/>
          <p:cNvGrpSpPr/>
          <p:nvPr/>
        </p:nvGrpSpPr>
        <p:grpSpPr>
          <a:xfrm>
            <a:off x="6873788" y="3173380"/>
            <a:ext cx="2199600" cy="682500"/>
            <a:chOff x="0" y="0"/>
            <a:chExt cx="2199600" cy="682500"/>
          </a:xfrm>
        </p:grpSpPr>
        <p:sp>
          <p:nvSpPr>
            <p:cNvPr id="983" name="Shape 98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4" name="Shape 984"/>
            <p:cNvSpPr/>
            <p:nvPr/>
          </p:nvSpPr>
          <p:spPr>
            <a:xfrm>
              <a:off x="41350" y="19883"/>
              <a:ext cx="2045999"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Messaging</a:t>
              </a:r>
            </a:p>
          </p:txBody>
        </p:sp>
        <p:pic>
          <p:nvPicPr>
            <p:cNvPr id="985" name="Shape 985"/>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86" name="Shape 986"/>
            <p:cNvSpPr/>
            <p:nvPr/>
          </p:nvSpPr>
          <p:spPr>
            <a:xfrm rot="-10343984">
              <a:off x="47604" y="196871"/>
              <a:ext cx="201873" cy="178242"/>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87" name="Shape 987"/>
          <p:cNvGrpSpPr/>
          <p:nvPr/>
        </p:nvGrpSpPr>
        <p:grpSpPr>
          <a:xfrm>
            <a:off x="6873788" y="3453342"/>
            <a:ext cx="2199600" cy="682500"/>
            <a:chOff x="0" y="0"/>
            <a:chExt cx="2199600" cy="682500"/>
          </a:xfrm>
        </p:grpSpPr>
        <p:sp>
          <p:nvSpPr>
            <p:cNvPr id="988" name="Shape 988"/>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9" name="Shape 989"/>
            <p:cNvSpPr/>
            <p:nvPr/>
          </p:nvSpPr>
          <p:spPr>
            <a:xfrm>
              <a:off x="41350" y="30617"/>
              <a:ext cx="18528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dirty="0">
                  <a:solidFill>
                    <a:srgbClr val="FFFFFF"/>
                  </a:solidFill>
                  <a:latin typeface="Arial"/>
                  <a:ea typeface="Arial"/>
                  <a:cs typeface="Arial"/>
                  <a:sym typeface="Arial"/>
                </a:rPr>
                <a:t>Health Manager</a:t>
              </a:r>
            </a:p>
          </p:txBody>
        </p:sp>
        <p:pic>
          <p:nvPicPr>
            <p:cNvPr id="990" name="Shape 990"/>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1" name="Shape 991"/>
            <p:cNvSpPr/>
            <p:nvPr/>
          </p:nvSpPr>
          <p:spPr>
            <a:xfrm>
              <a:off x="55064" y="212362"/>
              <a:ext cx="188399" cy="162899"/>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92" name="Shape 992"/>
          <p:cNvGrpSpPr/>
          <p:nvPr/>
        </p:nvGrpSpPr>
        <p:grpSpPr>
          <a:xfrm>
            <a:off x="6873788" y="3727726"/>
            <a:ext cx="2199600" cy="682500"/>
            <a:chOff x="0" y="0"/>
            <a:chExt cx="2199600" cy="682500"/>
          </a:xfrm>
        </p:grpSpPr>
        <p:sp>
          <p:nvSpPr>
            <p:cNvPr id="993" name="Shape 99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94" name="Shape 994"/>
            <p:cNvSpPr/>
            <p:nvPr/>
          </p:nvSpPr>
          <p:spPr>
            <a:xfrm>
              <a:off x="41350" y="30617"/>
              <a:ext cx="20712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Cloud Controller</a:t>
              </a:r>
            </a:p>
          </p:txBody>
        </p:sp>
        <p:sp>
          <p:nvSpPr>
            <p:cNvPr id="995" name="Shape 995"/>
            <p:cNvSpPr/>
            <p:nvPr/>
          </p:nvSpPr>
          <p:spPr>
            <a:xfrm>
              <a:off x="64397" y="205969"/>
              <a:ext cx="168299" cy="224399"/>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96" name="Shape 996"/>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7" name="Shape 997"/>
            <p:cNvSpPr/>
            <p:nvPr/>
          </p:nvSpPr>
          <p:spPr>
            <a:xfrm>
              <a:off x="779745" y="352659"/>
              <a:ext cx="779399" cy="227400"/>
            </a:xfrm>
            <a:prstGeom prst="rect">
              <a:avLst/>
            </a:prstGeom>
            <a:noFill/>
            <a:ln>
              <a:noFill/>
            </a:ln>
          </p:spPr>
          <p:txBody>
            <a:bodyPr lIns="0" tIns="0" rIns="0" bIns="0" anchor="t" anchorCtr="0">
              <a:noAutofit/>
            </a:bodyPr>
            <a:lstStyle/>
            <a:p>
              <a:pPr marL="0" marR="0" lvl="0" indent="0" algn="r" rtl="0">
                <a:spcBef>
                  <a:spcPts val="0"/>
                </a:spcBef>
                <a:buSzPct val="25000"/>
                <a:buNone/>
              </a:pPr>
              <a:r>
                <a:rPr lang="en-US" sz="1000" b="0" i="0" u="none" strike="noStrike" cap="none" dirty="0">
                  <a:solidFill>
                    <a:srgbClr val="FFFFFF"/>
                  </a:solidFill>
                  <a:latin typeface="Arial"/>
                  <a:ea typeface="Arial"/>
                  <a:cs typeface="Arial"/>
                  <a:sym typeface="Arial"/>
                </a:rPr>
                <a:t>Target VM</a:t>
              </a:r>
            </a:p>
          </p:txBody>
        </p:sp>
      </p:grpSp>
      <p:sp>
        <p:nvSpPr>
          <p:cNvPr id="998" name="Shape 998"/>
          <p:cNvSpPr/>
          <p:nvPr/>
        </p:nvSpPr>
        <p:spPr>
          <a:xfrm>
            <a:off x="4754388" y="2177647"/>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BOSH Director</a:t>
            </a:r>
          </a:p>
        </p:txBody>
      </p:sp>
      <p:pic>
        <p:nvPicPr>
          <p:cNvPr id="999" name="Shape 999"/>
          <p:cNvPicPr preferRelativeResize="0"/>
          <p:nvPr/>
        </p:nvPicPr>
        <p:blipFill rotWithShape="1">
          <a:blip r:embed="rId8">
            <a:alphaModFix/>
          </a:blip>
          <a:srcRect/>
          <a:stretch/>
        </p:blipFill>
        <p:spPr>
          <a:xfrm>
            <a:off x="4833270" y="2233156"/>
            <a:ext cx="213299" cy="274199"/>
          </a:xfrm>
          <a:prstGeom prst="rect">
            <a:avLst/>
          </a:prstGeom>
          <a:noFill/>
          <a:ln>
            <a:noFill/>
          </a:ln>
        </p:spPr>
      </p:pic>
      <p:sp>
        <p:nvSpPr>
          <p:cNvPr id="1000" name="Shape 1000"/>
          <p:cNvSpPr/>
          <p:nvPr/>
        </p:nvSpPr>
        <p:spPr>
          <a:xfrm>
            <a:off x="5847091" y="3526635"/>
            <a:ext cx="1026600" cy="624899"/>
          </a:xfrm>
          <a:custGeom>
            <a:avLst/>
            <a:gdLst/>
            <a:ahLst/>
            <a:cxnLst/>
            <a:rect l="0" t="0" r="0" b="0"/>
            <a:pathLst>
              <a:path w="120000" h="120000" extrusionOk="0">
                <a:moveTo>
                  <a:pt x="120000" y="120000"/>
                </a:moveTo>
                <a:cubicBezTo>
                  <a:pt x="43544" y="115277"/>
                  <a:pt x="3544" y="75277"/>
                  <a:pt x="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1" name="Shape 1001"/>
          <p:cNvSpPr/>
          <p:nvPr/>
        </p:nvSpPr>
        <p:spPr>
          <a:xfrm>
            <a:off x="4573795" y="3338286"/>
            <a:ext cx="995099" cy="593099"/>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2" name="Shape 1002"/>
          <p:cNvSpPr/>
          <p:nvPr/>
        </p:nvSpPr>
        <p:spPr>
          <a:xfrm>
            <a:off x="4749896" y="3144083"/>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NATS</a:t>
            </a:r>
          </a:p>
        </p:txBody>
      </p:sp>
      <p:pic>
        <p:nvPicPr>
          <p:cNvPr id="1003" name="Shape 1003"/>
          <p:cNvPicPr preferRelativeResize="0"/>
          <p:nvPr/>
        </p:nvPicPr>
        <p:blipFill rotWithShape="1">
          <a:blip r:embed="rId9">
            <a:alphaModFix/>
          </a:blip>
          <a:srcRect/>
          <a:stretch/>
        </p:blipFill>
        <p:spPr>
          <a:xfrm>
            <a:off x="4806514" y="3230066"/>
            <a:ext cx="266699" cy="215999"/>
          </a:xfrm>
          <a:prstGeom prst="rect">
            <a:avLst/>
          </a:prstGeom>
          <a:noFill/>
          <a:ln>
            <a:noFill/>
          </a:ln>
        </p:spPr>
      </p:pic>
      <p:cxnSp>
        <p:nvCxnSpPr>
          <p:cNvPr id="1004" name="Shape 1004"/>
          <p:cNvCxnSpPr>
            <a:stCxn id="1002" idx="0"/>
            <a:endCxn id="998" idx="2"/>
          </p:cNvCxnSpPr>
          <p:nvPr/>
        </p:nvCxnSpPr>
        <p:spPr>
          <a:xfrm flipH="1" flipV="1">
            <a:off x="5697738" y="2541247"/>
            <a:ext cx="8" cy="602836"/>
          </a:xfrm>
          <a:prstGeom prst="straightConnector1">
            <a:avLst/>
          </a:prstGeom>
          <a:noFill/>
          <a:ln w="19050" cap="flat" cmpd="sng">
            <a:solidFill>
              <a:srgbClr val="535353"/>
            </a:solidFill>
            <a:prstDash val="solid"/>
            <a:round/>
            <a:headEnd type="none" w="med" len="med"/>
            <a:tailEnd type="triangle" w="lg" len="lg"/>
          </a:ln>
        </p:spPr>
      </p:cxnSp>
      <p:sp>
        <p:nvSpPr>
          <p:cNvPr id="1005" name="Shape 1005"/>
          <p:cNvSpPr/>
          <p:nvPr/>
        </p:nvSpPr>
        <p:spPr>
          <a:xfrm>
            <a:off x="8435687" y="1200373"/>
            <a:ext cx="652800" cy="387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100" b="0" i="0" u="none" strike="noStrike" cap="none">
                <a:solidFill>
                  <a:srgbClr val="FFFFFF"/>
                </a:solidFill>
                <a:latin typeface="Arial"/>
                <a:ea typeface="Arial"/>
                <a:cs typeface="Arial"/>
                <a:sym typeface="Arial"/>
              </a:rPr>
              <a:t>IaaS</a:t>
            </a:r>
          </a:p>
        </p:txBody>
      </p:sp>
      <p:sp>
        <p:nvSpPr>
          <p:cNvPr id="1006" name="Shape 1006"/>
          <p:cNvSpPr/>
          <p:nvPr/>
        </p:nvSpPr>
        <p:spPr>
          <a:xfrm>
            <a:off x="1472967" y="1384271"/>
            <a:ext cx="1654799" cy="3257100"/>
          </a:xfrm>
          <a:prstGeom prst="roundRect">
            <a:avLst>
              <a:gd name="adj" fmla="val 10591"/>
            </a:avLst>
          </a:prstGeom>
          <a:gradFill>
            <a:gsLst>
              <a:gs pos="0">
                <a:srgbClr val="29756E"/>
              </a:gs>
              <a:gs pos="100000">
                <a:srgbClr val="29756E"/>
              </a:gs>
            </a:gsLst>
            <a:lin ang="5400012"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pic>
        <p:nvPicPr>
          <p:cNvPr id="1007" name="Shape 1007"/>
          <p:cNvPicPr preferRelativeResize="0"/>
          <p:nvPr/>
        </p:nvPicPr>
        <p:blipFill rotWithShape="1">
          <a:blip r:embed="rId10">
            <a:alphaModFix amt="88460"/>
          </a:blip>
          <a:srcRect/>
          <a:stretch/>
        </p:blipFill>
        <p:spPr>
          <a:xfrm>
            <a:off x="1899227" y="1557003"/>
            <a:ext cx="779399" cy="776100"/>
          </a:xfrm>
          <a:prstGeom prst="rect">
            <a:avLst/>
          </a:prstGeom>
          <a:noFill/>
          <a:ln>
            <a:noFill/>
          </a:ln>
        </p:spPr>
      </p:pic>
      <p:pic>
        <p:nvPicPr>
          <p:cNvPr id="1008" name="Shape 1008"/>
          <p:cNvPicPr preferRelativeResize="0"/>
          <p:nvPr/>
        </p:nvPicPr>
        <p:blipFill rotWithShape="1">
          <a:blip r:embed="rId11">
            <a:alphaModFix/>
          </a:blip>
          <a:srcRect/>
          <a:stretch/>
        </p:blipFill>
        <p:spPr>
          <a:xfrm>
            <a:off x="2339739" y="3083886"/>
            <a:ext cx="631500" cy="631500"/>
          </a:xfrm>
          <a:prstGeom prst="rect">
            <a:avLst/>
          </a:prstGeom>
          <a:noFill/>
          <a:ln>
            <a:noFill/>
          </a:ln>
        </p:spPr>
      </p:pic>
      <p:pic>
        <p:nvPicPr>
          <p:cNvPr id="1009" name="Shape 1009"/>
          <p:cNvPicPr preferRelativeResize="0"/>
          <p:nvPr/>
        </p:nvPicPr>
        <p:blipFill rotWithShape="1">
          <a:blip r:embed="rId12">
            <a:alphaModFix/>
          </a:blip>
          <a:srcRect/>
          <a:stretch/>
        </p:blipFill>
        <p:spPr>
          <a:xfrm>
            <a:off x="2354071" y="2358239"/>
            <a:ext cx="602700" cy="602700"/>
          </a:xfrm>
          <a:prstGeom prst="rect">
            <a:avLst/>
          </a:prstGeom>
          <a:noFill/>
          <a:ln>
            <a:noFill/>
          </a:ln>
        </p:spPr>
      </p:pic>
      <p:pic>
        <p:nvPicPr>
          <p:cNvPr id="1010" name="Shape 1010"/>
          <p:cNvPicPr preferRelativeResize="0"/>
          <p:nvPr/>
        </p:nvPicPr>
        <p:blipFill rotWithShape="1">
          <a:blip r:embed="rId13">
            <a:alphaModFix/>
          </a:blip>
          <a:srcRect/>
          <a:stretch/>
        </p:blipFill>
        <p:spPr>
          <a:xfrm>
            <a:off x="1618651" y="2358239"/>
            <a:ext cx="603000" cy="603000"/>
          </a:xfrm>
          <a:prstGeom prst="rect">
            <a:avLst/>
          </a:prstGeom>
          <a:noFill/>
          <a:ln>
            <a:noFill/>
          </a:ln>
        </p:spPr>
      </p:pic>
      <p:pic>
        <p:nvPicPr>
          <p:cNvPr id="1011" name="Shape 1011"/>
          <p:cNvPicPr preferRelativeResize="0"/>
          <p:nvPr/>
        </p:nvPicPr>
        <p:blipFill rotWithShape="1">
          <a:blip r:embed="rId14">
            <a:alphaModFix/>
          </a:blip>
          <a:srcRect/>
          <a:stretch/>
        </p:blipFill>
        <p:spPr>
          <a:xfrm>
            <a:off x="1604388" y="3076358"/>
            <a:ext cx="631500" cy="631500"/>
          </a:xfrm>
          <a:prstGeom prst="rect">
            <a:avLst/>
          </a:prstGeom>
          <a:noFill/>
          <a:ln>
            <a:noFill/>
          </a:ln>
        </p:spPr>
      </p:pic>
      <p:pic>
        <p:nvPicPr>
          <p:cNvPr id="1012" name="Shape 1012"/>
          <p:cNvPicPr preferRelativeResize="0"/>
          <p:nvPr/>
        </p:nvPicPr>
        <p:blipFill rotWithShape="1">
          <a:blip r:embed="rId15">
            <a:alphaModFix/>
          </a:blip>
          <a:srcRect/>
          <a:stretch/>
        </p:blipFill>
        <p:spPr>
          <a:xfrm>
            <a:off x="1467626" y="1211038"/>
            <a:ext cx="1655999" cy="415500"/>
          </a:xfrm>
          <a:prstGeom prst="rect">
            <a:avLst/>
          </a:prstGeom>
          <a:noFill/>
          <a:ln>
            <a:noFill/>
          </a:ln>
        </p:spPr>
      </p:pic>
      <p:pic>
        <p:nvPicPr>
          <p:cNvPr id="1013" name="Shape 1013"/>
          <p:cNvPicPr preferRelativeResize="0"/>
          <p:nvPr/>
        </p:nvPicPr>
        <p:blipFill rotWithShape="1">
          <a:blip r:embed="rId16">
            <a:alphaModFix/>
          </a:blip>
          <a:srcRect/>
          <a:stretch/>
        </p:blipFill>
        <p:spPr>
          <a:xfrm>
            <a:off x="1671182" y="3896760"/>
            <a:ext cx="497700" cy="497700"/>
          </a:xfrm>
          <a:prstGeom prst="rect">
            <a:avLst/>
          </a:prstGeom>
          <a:noFill/>
          <a:ln>
            <a:noFill/>
          </a:ln>
        </p:spPr>
      </p:pic>
      <p:pic>
        <p:nvPicPr>
          <p:cNvPr id="1014" name="Shape 1014"/>
          <p:cNvPicPr preferRelativeResize="0"/>
          <p:nvPr/>
        </p:nvPicPr>
        <p:blipFill rotWithShape="1">
          <a:blip r:embed="rId17">
            <a:alphaModFix/>
          </a:blip>
          <a:srcRect/>
          <a:stretch/>
        </p:blipFill>
        <p:spPr>
          <a:xfrm>
            <a:off x="2384787" y="3878980"/>
            <a:ext cx="533399" cy="533399"/>
          </a:xfrm>
          <a:prstGeom prst="rect">
            <a:avLst/>
          </a:prstGeom>
          <a:noFill/>
          <a:ln>
            <a:noFill/>
          </a:ln>
        </p:spPr>
      </p:pic>
      <p:sp>
        <p:nvSpPr>
          <p:cNvPr id="65" name="Rectangle 64"/>
          <p:cNvSpPr/>
          <p:nvPr/>
        </p:nvSpPr>
        <p:spPr>
          <a:xfrm>
            <a:off x="131070" y="1496676"/>
            <a:ext cx="1031065" cy="314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200" b="1" kern="0" dirty="0" smtClean="0">
                <a:solidFill>
                  <a:schemeClr val="accent1"/>
                </a:solidFill>
                <a:latin typeface="Arial"/>
                <a:sym typeface="Arial"/>
                <a:rtl val="0"/>
              </a:rPr>
              <a:t>It Ops</a:t>
            </a:r>
            <a:endParaRPr lang="en-US" sz="2000" b="1" kern="0" dirty="0">
              <a:solidFill>
                <a:schemeClr val="accent1"/>
              </a:solidFill>
              <a:latin typeface="Arial"/>
              <a:sym typeface="Arial"/>
              <a:rtl val="0"/>
            </a:endParaRPr>
          </a:p>
        </p:txBody>
      </p:sp>
    </p:spTree>
    <p:extLst>
      <p:ext uri="{BB962C8B-B14F-4D97-AF65-F5344CB8AC3E}">
        <p14:creationId xmlns:p14="http://schemas.microsoft.com/office/powerpoint/2010/main" val="355260713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5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500"/>
                                        <p:tgtEl>
                                          <p:spTgt spid="96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69"/>
                                        </p:tgtEl>
                                        <p:attrNameLst>
                                          <p:attrName>style.visibility</p:attrName>
                                        </p:attrNameLst>
                                      </p:cBhvr>
                                      <p:to>
                                        <p:strVal val="visible"/>
                                      </p:to>
                                    </p:set>
                                    <p:animEffect transition="in" filter="fade">
                                      <p:cBhvr>
                                        <p:cTn id="16" dur="500"/>
                                        <p:tgtEl>
                                          <p:spTgt spid="96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56"/>
                                        </p:tgtEl>
                                        <p:attrNameLst>
                                          <p:attrName>style.visibility</p:attrName>
                                        </p:attrNameLst>
                                      </p:cBhvr>
                                      <p:to>
                                        <p:strVal val="visible"/>
                                      </p:to>
                                    </p:set>
                                    <p:animEffect transition="in" filter="fade">
                                      <p:cBhvr>
                                        <p:cTn id="20" dur="500"/>
                                        <p:tgtEl>
                                          <p:spTgt spid="9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80"/>
                                        </p:tgtEl>
                                        <p:attrNameLst>
                                          <p:attrName>style.visibility</p:attrName>
                                        </p:attrNameLst>
                                      </p:cBhvr>
                                      <p:to>
                                        <p:strVal val="visible"/>
                                      </p:to>
                                    </p:set>
                                    <p:animEffect transition="in" filter="fade">
                                      <p:cBhvr>
                                        <p:cTn id="25" dur="500"/>
                                        <p:tgtEl>
                                          <p:spTgt spid="980"/>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980"/>
                                        </p:tgtEl>
                                      </p:cBhvr>
                                    </p:animEffect>
                                    <p:set>
                                      <p:cBhvr>
                                        <p:cTn id="29" dur="1" fill="hold">
                                          <p:stCondLst>
                                            <p:cond delay="500"/>
                                          </p:stCondLst>
                                        </p:cTn>
                                        <p:tgtEl>
                                          <p:spTgt spid="980"/>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981"/>
                                        </p:tgtEl>
                                        <p:attrNameLst>
                                          <p:attrName>style.visibility</p:attrName>
                                        </p:attrNameLst>
                                      </p:cBhvr>
                                      <p:to>
                                        <p:strVal val="visible"/>
                                      </p:to>
                                    </p:set>
                                    <p:animEffect transition="in" filter="fade">
                                      <p:cBhvr>
                                        <p:cTn id="33" dur="500"/>
                                        <p:tgtEl>
                                          <p:spTgt spid="981"/>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982"/>
                                        </p:tgtEl>
                                        <p:attrNameLst>
                                          <p:attrName>style.visibility</p:attrName>
                                        </p:attrNameLst>
                                      </p:cBhvr>
                                      <p:to>
                                        <p:strVal val="visible"/>
                                      </p:to>
                                    </p:set>
                                    <p:animEffect transition="in" filter="fade">
                                      <p:cBhvr>
                                        <p:cTn id="37" dur="2000"/>
                                        <p:tgtEl>
                                          <p:spTgt spid="98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987"/>
                                        </p:tgtEl>
                                        <p:attrNameLst>
                                          <p:attrName>style.visibility</p:attrName>
                                        </p:attrNameLst>
                                      </p:cBhvr>
                                      <p:to>
                                        <p:strVal val="visible"/>
                                      </p:to>
                                    </p:set>
                                    <p:animEffect transition="in" filter="fade">
                                      <p:cBhvr>
                                        <p:cTn id="41" dur="2000"/>
                                        <p:tgtEl>
                                          <p:spTgt spid="987"/>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992"/>
                                        </p:tgtEl>
                                        <p:attrNameLst>
                                          <p:attrName>style.visibility</p:attrName>
                                        </p:attrNameLst>
                                      </p:cBhvr>
                                      <p:to>
                                        <p:strVal val="visible"/>
                                      </p:to>
                                    </p:set>
                                    <p:animEffect transition="in" filter="fade">
                                      <p:cBhvr>
                                        <p:cTn id="45" dur="2000"/>
                                        <p:tgtEl>
                                          <p:spTgt spid="99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00"/>
                                        </p:tgtEl>
                                        <p:attrNameLst>
                                          <p:attrName>style.visibility</p:attrName>
                                        </p:attrNameLst>
                                      </p:cBhvr>
                                      <p:to>
                                        <p:strVal val="visible"/>
                                      </p:to>
                                    </p:set>
                                    <p:animEffect transition="in" filter="fade">
                                      <p:cBhvr>
                                        <p:cTn id="50" dur="500"/>
                                        <p:tgtEl>
                                          <p:spTgt spid="100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01"/>
                                        </p:tgtEl>
                                        <p:attrNameLst>
                                          <p:attrName>style.visibility</p:attrName>
                                        </p:attrNameLst>
                                      </p:cBhvr>
                                      <p:to>
                                        <p:strVal val="visible"/>
                                      </p:to>
                                    </p:set>
                                    <p:animEffect transition="in" filter="fade">
                                      <p:cBhvr>
                                        <p:cTn id="54" dur="500"/>
                                        <p:tgtEl>
                                          <p:spTgt spid="1001"/>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04"/>
                                        </p:tgtEl>
                                        <p:attrNameLst>
                                          <p:attrName>style.visibility</p:attrName>
                                        </p:attrNameLst>
                                      </p:cBhvr>
                                      <p:to>
                                        <p:strVal val="visible"/>
                                      </p:to>
                                    </p:set>
                                    <p:animEffect transition="in" filter="fade">
                                      <p:cBhvr>
                                        <p:cTn id="58" dur="500"/>
                                        <p:tgtEl>
                                          <p:spTgt spid="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Install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High Availability</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Install and Manage Services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Handle Live upgrades and updates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scale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Platform monitoring</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42214186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Basics</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308284" y="871745"/>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12244" y="1857754"/>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52594" y="871745"/>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73289" y="1317634"/>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9442" y="1920884"/>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8476" y="882399"/>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77938" y="892322"/>
            <a:ext cx="486568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412246" y="1317634"/>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8476" y="1333255"/>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25648" y="1312720"/>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81176" y="1313409"/>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8476" y="18369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8650" y="235219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8650" y="2867431"/>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8650" y="3382668"/>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8650" y="389790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12246" y="3958287"/>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81176" y="3958287"/>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73192"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864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70885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44513"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62483"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7931"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8142"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33804"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8282" y="4520083"/>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44370" y="4595417"/>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75081" y="4533862"/>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4049912" y="4533862"/>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9787" y="4626196"/>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41878"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8459"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527201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15448513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969794"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69" y="3991255"/>
            <a:ext cx="620780" cy="620780"/>
          </a:xfrm>
          <a:prstGeom prst="rect">
            <a:avLst/>
          </a:prstGeom>
        </p:spPr>
      </p:pic>
      <p:sp>
        <p:nvSpPr>
          <p:cNvPr id="42" name="Rounded Rectangle 41"/>
          <p:cNvSpPr/>
          <p:nvPr/>
        </p:nvSpPr>
        <p:spPr>
          <a:xfrm>
            <a:off x="6677309" y="2775470"/>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684" y="2839966"/>
            <a:ext cx="620780" cy="620780"/>
          </a:xfrm>
          <a:prstGeom prst="rect">
            <a:avLst/>
          </a:prstGeom>
        </p:spPr>
      </p:pic>
      <p:sp>
        <p:nvSpPr>
          <p:cNvPr id="38" name="Rounded Rectangle 37"/>
          <p:cNvSpPr/>
          <p:nvPr/>
        </p:nvSpPr>
        <p:spPr>
          <a:xfrm>
            <a:off x="5815249"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624" y="2024091"/>
            <a:ext cx="620780" cy="620780"/>
          </a:xfrm>
          <a:prstGeom prst="rect">
            <a:avLst/>
          </a:prstGeom>
        </p:spPr>
      </p:pic>
      <p:sp>
        <p:nvSpPr>
          <p:cNvPr id="36" name="Rounded Rectangle 35"/>
          <p:cNvSpPr/>
          <p:nvPr/>
        </p:nvSpPr>
        <p:spPr>
          <a:xfrm>
            <a:off x="4310817" y="1025612"/>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419132"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275619"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475740" y="287109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a:xfrm>
            <a:off x="401561" y="312460"/>
            <a:ext cx="8542895" cy="58551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i="0" u="none" strike="noStrike" cap="none" baseline="0" dirty="0" smtClean="0">
                <a:solidFill>
                  <a:srgbClr val="008881"/>
                </a:solidFill>
                <a:latin typeface="Arial"/>
                <a:ea typeface="Arial"/>
                <a:cs typeface="Arial"/>
                <a:sym typeface="Arial"/>
              </a:rPr>
              <a:t>Platform</a:t>
            </a:r>
            <a:r>
              <a:rPr lang="en-US" i="0" u="none" strike="noStrike" cap="none" dirty="0" smtClean="0">
                <a:solidFill>
                  <a:srgbClr val="008881"/>
                </a:solidFill>
                <a:latin typeface="Arial"/>
                <a:ea typeface="Arial"/>
                <a:cs typeface="Arial"/>
                <a:sym typeface="Arial"/>
              </a:rPr>
              <a:t> Runtime – Application Centric</a:t>
            </a:r>
            <a:endParaRPr lang="en-US" i="0" u="none" strike="noStrike" cap="none" baseline="0" dirty="0">
              <a:solidFill>
                <a:srgbClr val="008881"/>
              </a:solidFill>
              <a:latin typeface="Arial"/>
              <a:ea typeface="Arial"/>
              <a:cs typeface="Arial"/>
              <a:sym typeface="Arial"/>
            </a:endParaRPr>
          </a:p>
        </p:txBody>
      </p:sp>
      <p:sp>
        <p:nvSpPr>
          <p:cNvPr id="52" name="Shape 423"/>
          <p:cNvSpPr/>
          <p:nvPr/>
        </p:nvSpPr>
        <p:spPr>
          <a:xfrm>
            <a:off x="4104843" y="3616968"/>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215303" y="3833576"/>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502819" y="4107872"/>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2022214" y="3919063"/>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2044736" y="408002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708020" y="3342048"/>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306305" y="2863396"/>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328827" y="287109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268642" y="2781427"/>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3166515"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3189037" y="200991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4034466" y="2576224"/>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310817" y="1776132"/>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346168" y="1776132"/>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800289" y="2781426"/>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455119"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477642" y="197795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360909" y="3342048"/>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292807" y="2774760"/>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318464" y="27972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566112" y="4107872"/>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599421" y="3919063"/>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621942" y="39497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439" y="2937863"/>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9727" y="2024091"/>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799" y="1064097"/>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318" y="3995464"/>
            <a:ext cx="613560" cy="613560"/>
          </a:xfrm>
          <a:prstGeom prst="rect">
            <a:avLst/>
          </a:prstGeom>
        </p:spPr>
      </p:pic>
    </p:spTree>
    <p:extLst>
      <p:ext uri="{BB962C8B-B14F-4D97-AF65-F5344CB8AC3E}">
        <p14:creationId xmlns:p14="http://schemas.microsoft.com/office/powerpoint/2010/main" val="40868020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14835"/>
            <a:ext cx="9524999" cy="585514"/>
          </a:xfrm>
        </p:spPr>
        <p:txBody>
          <a:bodyPr/>
          <a:lstStyle/>
          <a:p>
            <a:pPr algn="ctr"/>
            <a:r>
              <a:rPr lang="en-US" dirty="0" smtClean="0">
                <a:solidFill>
                  <a:srgbClr val="008881"/>
                </a:solidFill>
              </a:rPr>
              <a:t>Platform Runtime - Apps Manager</a:t>
            </a:r>
            <a:endParaRPr lang="en-US"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80790"/>
            <a:ext cx="4616811" cy="3281681"/>
          </a:xfrm>
          <a:prstGeom prst="rect">
            <a:avLst/>
          </a:prstGeom>
          <a:noFill/>
          <a:ln>
            <a:noFill/>
          </a:ln>
        </p:spPr>
      </p:pic>
    </p:spTree>
    <p:extLst>
      <p:ext uri="{BB962C8B-B14F-4D97-AF65-F5344CB8AC3E}">
        <p14:creationId xmlns:p14="http://schemas.microsoft.com/office/powerpoint/2010/main" val="4265478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3735917"/>
            <a:ext cx="8863401" cy="114564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178596" cy="2358413"/>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673" y="1238252"/>
            <a:ext cx="3515787" cy="2206623"/>
          </a:xfrm>
          <a:prstGeom prst="rect">
            <a:avLst/>
          </a:prstGeom>
        </p:spPr>
      </p:pic>
      <p:cxnSp>
        <p:nvCxnSpPr>
          <p:cNvPr id="7" name="Straight Arrow Connector 6"/>
          <p:cNvCxnSpPr>
            <a:stCxn id="3" idx="3"/>
            <a:endCxn id="4" idx="1"/>
          </p:cNvCxnSpPr>
          <p:nvPr/>
        </p:nvCxnSpPr>
        <p:spPr>
          <a:xfrm>
            <a:off x="3817938" y="2334059"/>
            <a:ext cx="1521735" cy="75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1390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71854" y="1418167"/>
            <a:ext cx="4141396" cy="3134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 is an external application dependency or components such as: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Database or Message Queue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Quickly access platform services via marketplace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Create services instances based on service plans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Bind Services to Applications</a:t>
            </a:r>
          </a:p>
          <a:p>
            <a:pPr marR="0" lvl="0" algn="l" rtl="0">
              <a:lnSpc>
                <a:spcPct val="100000"/>
              </a:lnSpc>
              <a:spcBef>
                <a:spcPts val="1200"/>
              </a:spcBef>
              <a:spcAft>
                <a:spcPts val="0"/>
              </a:spcAft>
            </a:pPr>
            <a:endParaRPr lang="en-US" dirty="0" smtClean="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007705" y="407953"/>
            <a:ext cx="7613404" cy="585514"/>
          </a:xfrm>
        </p:spPr>
        <p:txBody>
          <a:bodyPr/>
          <a:lstStyle/>
          <a:p>
            <a:r>
              <a:rPr lang="en-US" dirty="0" smtClean="0">
                <a:solidFill>
                  <a:srgbClr val="008881"/>
                </a:solidFill>
              </a:rPr>
              <a:t>Services Marketplace</a:t>
            </a:r>
            <a:endParaRPr lang="en-US" dirty="0">
              <a:solidFill>
                <a:srgbClr val="008881"/>
              </a:solidFill>
            </a:endParaRPr>
          </a:p>
        </p:txBody>
      </p:sp>
      <p:cxnSp>
        <p:nvCxnSpPr>
          <p:cNvPr id="4" name="Elbow Connector 3"/>
          <p:cNvCxnSpPr/>
          <p:nvPr/>
        </p:nvCxnSpPr>
        <p:spPr>
          <a:xfrm rot="16200000" flipH="1">
            <a:off x="5190991" y="2907243"/>
            <a:ext cx="1566331" cy="857249"/>
          </a:xfrm>
          <a:prstGeom prst="bentConnector3">
            <a:avLst>
              <a:gd name="adj1" fmla="val 100676"/>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Shape 2317"/>
          <p:cNvPicPr preferRelativeResize="0">
            <a:picLocks/>
          </p:cNvPicPr>
          <p:nvPr/>
        </p:nvPicPr>
        <p:blipFill rotWithShape="1">
          <a:blip r:embed="rId3">
            <a:alphaModFix/>
          </a:blip>
          <a:srcRect l="-14462" r="-14462"/>
          <a:stretch/>
        </p:blipFill>
        <p:spPr>
          <a:xfrm>
            <a:off x="4075407" y="1418167"/>
            <a:ext cx="4655706" cy="2351617"/>
          </a:xfrm>
          <a:prstGeom prst="rect">
            <a:avLst/>
          </a:prstGeom>
          <a:noFill/>
          <a:ln>
            <a:noFill/>
          </a:ln>
        </p:spPr>
      </p:pic>
      <p:pic>
        <p:nvPicPr>
          <p:cNvPr id="7" name="Shape 2318"/>
          <p:cNvPicPr preferRelativeResize="0"/>
          <p:nvPr/>
        </p:nvPicPr>
        <p:blipFill rotWithShape="1">
          <a:blip r:embed="rId4">
            <a:alphaModFix/>
          </a:blip>
          <a:srcRect/>
          <a:stretch/>
        </p:blipFill>
        <p:spPr>
          <a:xfrm>
            <a:off x="6402780" y="2661180"/>
            <a:ext cx="2479284" cy="2006071"/>
          </a:xfrm>
          <a:prstGeom prst="rect">
            <a:avLst/>
          </a:prstGeom>
          <a:noFill/>
          <a:ln>
            <a:noFill/>
          </a:ln>
        </p:spPr>
      </p:pic>
    </p:spTree>
    <p:extLst>
      <p:ext uri="{BB962C8B-B14F-4D97-AF65-F5344CB8AC3E}">
        <p14:creationId xmlns:p14="http://schemas.microsoft.com/office/powerpoint/2010/main" val="1160029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t>BOSH – Deploy Pivotal Cloud Foundry</a:t>
            </a:r>
          </a:p>
          <a:p>
            <a:pPr lvl="1"/>
            <a:r>
              <a:rPr lang="en-US" dirty="0" smtClean="0"/>
              <a:t>BOSH Basics</a:t>
            </a:r>
          </a:p>
          <a:p>
            <a:pPr lvl="1"/>
            <a:r>
              <a:rPr lang="en-US" dirty="0" smtClean="0"/>
              <a:t>BOSH Architecture</a:t>
            </a:r>
          </a:p>
          <a:p>
            <a:r>
              <a:rPr lang="en-US" dirty="0" smtClean="0"/>
              <a:t>Pivotal Cloud Foundry</a:t>
            </a:r>
          </a:p>
          <a:p>
            <a:pPr lvl="1"/>
            <a:r>
              <a:rPr lang="en-US" dirty="0" smtClean="0"/>
              <a:t>PCF Basics</a:t>
            </a:r>
          </a:p>
          <a:p>
            <a:pPr lvl="1"/>
            <a:r>
              <a:rPr lang="en-US" dirty="0" smtClean="0"/>
              <a:t>PCF Architecture</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82330"/>
            <a:ext cx="4735462" cy="2668983"/>
          </a:xfrm>
          <a:prstGeom prst="rect">
            <a:avLst/>
          </a:prstGeom>
        </p:spPr>
      </p:pic>
    </p:spTree>
    <p:extLst>
      <p:ext uri="{BB962C8B-B14F-4D97-AF65-F5344CB8AC3E}">
        <p14:creationId xmlns:p14="http://schemas.microsoft.com/office/powerpoint/2010/main" val="3321704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architecture</a:t>
            </a:r>
            <a:endParaRPr lang="en" sz="2100" b="1" cap="all" dirty="0">
              <a:solidFill>
                <a:srgbClr val="138A7E"/>
              </a:solidFill>
            </a:endParaRPr>
          </a:p>
        </p:txBody>
      </p:sp>
    </p:spTree>
    <p:extLst>
      <p:ext uri="{BB962C8B-B14F-4D97-AF65-F5344CB8AC3E}">
        <p14:creationId xmlns:p14="http://schemas.microsoft.com/office/powerpoint/2010/main" val="8062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89994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180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13" grpId="0"/>
      <p:bldP spid="91" grpId="0" animBg="1"/>
      <p:bldP spid="92" grpId="0" uiExpand="1" animBg="1"/>
      <p:bldP spid="92" grpId="1" uiExpand="1" animBg="1"/>
      <p:bldP spid="96" grpId="0" animBg="1"/>
      <p:bldP spid="96" grpId="1" animBg="1"/>
      <p:bldP spid="98" grpId="0" animBg="1"/>
      <p:bldP spid="98" grpId="1" animBg="1"/>
      <p:bldP spid="97" grpId="0" uiExpan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50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481396" y="1109583"/>
            <a:ext cx="8416500"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051014" y="2780795"/>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7107774" y="4001788"/>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692009" y="2202952"/>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692009" y="219302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144332" y="1285396"/>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207838"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319436" y="1285396"/>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382941"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077264" y="1729122"/>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144333" y="2720818"/>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208435" y="2828908"/>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400694" y="3260420"/>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400694" y="361527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400694" y="397013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486356" y="2739768"/>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4752534" y="2739768"/>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101834" y="2739768"/>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656750" y="3164956"/>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656749" y="3164955"/>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565693" y="2923867"/>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565693" y="2920270"/>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032291" y="2739768"/>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619289" y="359930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745574" y="3491150"/>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280475" y="3491150"/>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068911" y="1729121"/>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032291" y="2113982"/>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289360" y="1426497"/>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583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1707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267723" y="928573"/>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56516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940616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5" name="Rectangle 4"/>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Pivotal Cloud Foundry</a:t>
            </a:r>
            <a:endParaRPr lang="en-US" sz="2000" b="1" kern="0" dirty="0">
              <a:solidFill>
                <a:srgbClr val="017A66"/>
              </a:solidFill>
              <a:latin typeface="Arial"/>
              <a:sym typeface="Arial"/>
              <a:rtl val="0"/>
            </a:endParaRPr>
          </a:p>
        </p:txBody>
      </p:sp>
      <p:cxnSp>
        <p:nvCxnSpPr>
          <p:cNvPr id="8" name="Straight Arrow Connector 7"/>
          <p:cNvCxnSpPr/>
          <p:nvPr/>
        </p:nvCxnSpPr>
        <p:spPr>
          <a:xfrm>
            <a:off x="3092450" y="2724150"/>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99808" y="3683924"/>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161941" y="2749710"/>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sp>
        <p:nvSpPr>
          <p:cNvPr id="12" name="TextBox 11"/>
          <p:cNvSpPr txBox="1"/>
          <p:nvPr/>
        </p:nvSpPr>
        <p:spPr>
          <a:xfrm>
            <a:off x="2860316" y="3705456"/>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nvGrpSpPr>
          <p:cNvPr id="13" name="Group 12"/>
          <p:cNvGrpSpPr/>
          <p:nvPr/>
        </p:nvGrpSpPr>
        <p:grpSpPr>
          <a:xfrm>
            <a:off x="783488" y="465141"/>
            <a:ext cx="1456398" cy="2383653"/>
            <a:chOff x="783488" y="465141"/>
            <a:chExt cx="1456398" cy="2383653"/>
          </a:xfrm>
        </p:grpSpPr>
        <p:sp>
          <p:nvSpPr>
            <p:cNvPr id="14" name="Rectangle 13"/>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Roles</a:t>
              </a:r>
              <a:endParaRPr lang="en-US" sz="2000" b="1" kern="0" dirty="0">
                <a:solidFill>
                  <a:srgbClr val="2D73B9"/>
                </a:solidFill>
                <a:latin typeface="Arial"/>
                <a:sym typeface="Arial"/>
                <a:rtl val="0"/>
              </a:endParaRPr>
            </a:p>
          </p:txBody>
        </p:sp>
        <p:sp>
          <p:nvSpPr>
            <p:cNvPr id="15" name="TextBox 14"/>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6" name="TextBox 15"/>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098024"/>
              <a:ext cx="206707" cy="553442"/>
            </a:xfrm>
            <a:prstGeom prst="rect">
              <a:avLst/>
            </a:prstGeom>
          </p:spPr>
        </p:pic>
        <p:pic>
          <p:nvPicPr>
            <p:cNvPr id="19" name="Picture 18"/>
            <p:cNvPicPr>
              <a:picLocks noChangeAspect="1"/>
            </p:cNvPicPr>
            <p:nvPr/>
          </p:nvPicPr>
          <p:blipFill>
            <a:blip r:embed="rId3"/>
            <a:stretch>
              <a:fillRect/>
            </a:stretch>
          </p:blipFill>
          <p:spPr>
            <a:xfrm>
              <a:off x="1072238" y="2078464"/>
              <a:ext cx="206707" cy="553442"/>
            </a:xfrm>
            <a:prstGeom prst="rect">
              <a:avLst/>
            </a:prstGeom>
          </p:spPr>
        </p:pic>
        <p:pic>
          <p:nvPicPr>
            <p:cNvPr id="20" name="Picture 19"/>
            <p:cNvPicPr>
              <a:picLocks noChangeAspect="1"/>
            </p:cNvPicPr>
            <p:nvPr/>
          </p:nvPicPr>
          <p:blipFill>
            <a:blip r:embed="rId4"/>
            <a:stretch>
              <a:fillRect/>
            </a:stretch>
          </p:blipFill>
          <p:spPr>
            <a:xfrm>
              <a:off x="1615162" y="2081531"/>
              <a:ext cx="203087" cy="543749"/>
            </a:xfrm>
            <a:prstGeom prst="rect">
              <a:avLst/>
            </a:prstGeom>
          </p:spPr>
        </p:pic>
      </p:grpSp>
      <p:sp>
        <p:nvSpPr>
          <p:cNvPr id="25" name="TextBox 24"/>
          <p:cNvSpPr txBox="1"/>
          <p:nvPr/>
        </p:nvSpPr>
        <p:spPr>
          <a:xfrm>
            <a:off x="5814115"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11717"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6095772" y="4391507"/>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861062" y="4391507"/>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685302" y="4391507"/>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1" name="Picture 30"/>
          <p:cNvPicPr>
            <a:picLocks noChangeAspect="1"/>
          </p:cNvPicPr>
          <p:nvPr/>
        </p:nvPicPr>
        <p:blipFill>
          <a:blip r:embed="rId5"/>
          <a:stretch>
            <a:fillRect/>
          </a:stretch>
        </p:blipFill>
        <p:spPr>
          <a:xfrm>
            <a:off x="5927953" y="2031815"/>
            <a:ext cx="584509" cy="584509"/>
          </a:xfrm>
          <a:prstGeom prst="rect">
            <a:avLst/>
          </a:prstGeom>
        </p:spPr>
      </p:pic>
      <p:pic>
        <p:nvPicPr>
          <p:cNvPr id="32" name="Picture 31"/>
          <p:cNvPicPr>
            <a:picLocks noChangeAspect="1"/>
          </p:cNvPicPr>
          <p:nvPr/>
        </p:nvPicPr>
        <p:blipFill rotWithShape="1">
          <a:blip r:embed="rId6"/>
          <a:srcRect l="47903" r="18554" b="23845"/>
          <a:stretch/>
        </p:blipFill>
        <p:spPr>
          <a:xfrm>
            <a:off x="5853838" y="3073887"/>
            <a:ext cx="711194" cy="458491"/>
          </a:xfrm>
          <a:prstGeom prst="rect">
            <a:avLst/>
          </a:prstGeom>
        </p:spPr>
      </p:pic>
      <p:pic>
        <p:nvPicPr>
          <p:cNvPr id="33" name="Picture 32"/>
          <p:cNvPicPr>
            <a:picLocks noChangeAspect="1"/>
          </p:cNvPicPr>
          <p:nvPr/>
        </p:nvPicPr>
        <p:blipFill>
          <a:blip r:embed="rId7"/>
          <a:stretch>
            <a:fillRect/>
          </a:stretch>
        </p:blipFill>
        <p:spPr>
          <a:xfrm>
            <a:off x="5927953" y="4024366"/>
            <a:ext cx="747060" cy="298824"/>
          </a:xfrm>
          <a:prstGeom prst="rect">
            <a:avLst/>
          </a:prstGeom>
        </p:spPr>
      </p:pic>
      <p:pic>
        <p:nvPicPr>
          <p:cNvPr id="34" name="Picture 33"/>
          <p:cNvPicPr>
            <a:picLocks noChangeAspect="1"/>
          </p:cNvPicPr>
          <p:nvPr/>
        </p:nvPicPr>
        <p:blipFill>
          <a:blip r:embed="rId8"/>
          <a:stretch>
            <a:fillRect/>
          </a:stretch>
        </p:blipFill>
        <p:spPr>
          <a:xfrm>
            <a:off x="6832536" y="3947070"/>
            <a:ext cx="682592" cy="451902"/>
          </a:xfrm>
          <a:prstGeom prst="rect">
            <a:avLst/>
          </a:prstGeom>
        </p:spPr>
      </p:pic>
      <p:pic>
        <p:nvPicPr>
          <p:cNvPr id="35" name="Picture 34"/>
          <p:cNvPicPr>
            <a:picLocks noChangeAspect="1"/>
          </p:cNvPicPr>
          <p:nvPr/>
        </p:nvPicPr>
        <p:blipFill>
          <a:blip r:embed="rId9"/>
          <a:stretch>
            <a:fillRect/>
          </a:stretch>
        </p:blipFill>
        <p:spPr>
          <a:xfrm>
            <a:off x="7808925" y="3931008"/>
            <a:ext cx="494032" cy="494030"/>
          </a:xfrm>
          <a:prstGeom prst="rect">
            <a:avLst/>
          </a:prstGeom>
        </p:spPr>
      </p:pic>
      <p:cxnSp>
        <p:nvCxnSpPr>
          <p:cNvPr id="38" name="Straight Connector 37"/>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549212" y="2069005"/>
            <a:ext cx="1594164" cy="65232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1" name="Rectangle 40"/>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Operations</a:t>
            </a:r>
          </a:p>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7" name="TextBox 46"/>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972673"/>
            <a:ext cx="203087" cy="543749"/>
          </a:xfrm>
          <a:prstGeom prst="rect">
            <a:avLst/>
          </a:prstGeom>
        </p:spPr>
      </p:pic>
      <p:sp>
        <p:nvSpPr>
          <p:cNvPr id="49" name="TextBox 4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337256" y="3058519"/>
            <a:ext cx="203087" cy="543749"/>
          </a:xfrm>
          <a:prstGeom prst="rect">
            <a:avLst/>
          </a:prstGeom>
        </p:spPr>
      </p:pic>
      <p:sp>
        <p:nvSpPr>
          <p:cNvPr id="45" name="Rectangle 44"/>
          <p:cNvSpPr/>
          <p:nvPr/>
        </p:nvSpPr>
        <p:spPr>
          <a:xfrm>
            <a:off x="4227462" y="2066183"/>
            <a:ext cx="1352686" cy="652327"/>
          </a:xfrm>
          <a:prstGeom prst="rect">
            <a:avLst/>
          </a:prstGeom>
          <a:solidFill>
            <a:srgbClr val="45A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Services</a:t>
            </a:r>
            <a:endParaRPr lang="en-US" sz="1400" kern="0" dirty="0">
              <a:solidFill>
                <a:srgbClr val="FFFFFF"/>
              </a:solidFill>
              <a:latin typeface="Arial"/>
              <a:sym typeface="Arial"/>
              <a:rtl val="0"/>
            </a:endParaRPr>
          </a:p>
        </p:txBody>
      </p:sp>
      <p:pic>
        <p:nvPicPr>
          <p:cNvPr id="3" name="Picture 2" descr="Screen Shot 2016-01-18 at 5.03.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6258" y="2032000"/>
            <a:ext cx="872950" cy="370705"/>
          </a:xfrm>
          <a:prstGeom prst="rect">
            <a:avLst/>
          </a:prstGeom>
        </p:spPr>
      </p:pic>
      <p:pic>
        <p:nvPicPr>
          <p:cNvPr id="4" name="Picture 3" descr="Screen Shot 2016-01-18 at 5.03.4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9937" y="2356560"/>
            <a:ext cx="700221" cy="332605"/>
          </a:xfrm>
          <a:prstGeom prst="rect">
            <a:avLst/>
          </a:prstGeom>
        </p:spPr>
      </p:pic>
      <p:pic>
        <p:nvPicPr>
          <p:cNvPr id="43" name="Picture 42" descr="Screen Shot 2016-01-18 at 5.04.3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1312" y="2402705"/>
            <a:ext cx="994475" cy="279400"/>
          </a:xfrm>
          <a:prstGeom prst="rect">
            <a:avLst/>
          </a:prstGeom>
        </p:spPr>
      </p:pic>
      <p:pic>
        <p:nvPicPr>
          <p:cNvPr id="44" name="Picture 43" descr="Screen Shot 2016-01-18 at 5.05.5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22" y="2031815"/>
            <a:ext cx="1199058" cy="324745"/>
          </a:xfrm>
          <a:prstGeom prst="rect">
            <a:avLst/>
          </a:prstGeom>
        </p:spPr>
      </p:pic>
      <p:cxnSp>
        <p:nvCxnSpPr>
          <p:cNvPr id="56" name="Straight Arrow Connector 55"/>
          <p:cNvCxnSpPr/>
          <p:nvPr/>
        </p:nvCxnSpPr>
        <p:spPr>
          <a:xfrm>
            <a:off x="4887912" y="2709577"/>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572374" y="1209938"/>
            <a:ext cx="3007773"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Applications</a:t>
            </a:r>
            <a:endParaRPr lang="en-US" sz="1400" kern="0" dirty="0">
              <a:solidFill>
                <a:srgbClr val="FFFFFF"/>
              </a:solidFill>
              <a:latin typeface="Arial"/>
              <a:sym typeface="Arial"/>
              <a:rtl val="0"/>
            </a:endParaRPr>
          </a:p>
        </p:txBody>
      </p:sp>
      <p:cxnSp>
        <p:nvCxnSpPr>
          <p:cNvPr id="58" name="Straight Arrow Connector 57"/>
          <p:cNvCxnSpPr/>
          <p:nvPr/>
        </p:nvCxnSpPr>
        <p:spPr>
          <a:xfrm>
            <a:off x="3308946" y="1813011"/>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369457" y="1826126"/>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pic>
        <p:nvPicPr>
          <p:cNvPr id="60" name="Shape 291"/>
          <p:cNvPicPr preferRelativeResize="0"/>
          <p:nvPr/>
        </p:nvPicPr>
        <p:blipFill rotWithShape="1">
          <a:blip r:embed="rId14">
            <a:alphaModFix/>
          </a:blip>
          <a:srcRect l="17937" t="8359" r="24902" b="5608"/>
          <a:stretch/>
        </p:blipFill>
        <p:spPr>
          <a:xfrm>
            <a:off x="6885222" y="1105375"/>
            <a:ext cx="293634" cy="347959"/>
          </a:xfrm>
          <a:prstGeom prst="rect">
            <a:avLst/>
          </a:prstGeom>
          <a:noFill/>
          <a:ln>
            <a:noFill/>
          </a:ln>
        </p:spPr>
      </p:pic>
      <p:pic>
        <p:nvPicPr>
          <p:cNvPr id="61" name="Shape 292"/>
          <p:cNvPicPr preferRelativeResize="0"/>
          <p:nvPr/>
        </p:nvPicPr>
        <p:blipFill rotWithShape="1">
          <a:blip r:embed="rId15">
            <a:alphaModFix/>
          </a:blip>
          <a:srcRect/>
          <a:stretch/>
        </p:blipFill>
        <p:spPr>
          <a:xfrm>
            <a:off x="5927953" y="1209937"/>
            <a:ext cx="782027" cy="198571"/>
          </a:xfrm>
          <a:prstGeom prst="rect">
            <a:avLst/>
          </a:prstGeom>
          <a:noFill/>
          <a:ln>
            <a:noFill/>
          </a:ln>
        </p:spPr>
      </p:pic>
      <p:pic>
        <p:nvPicPr>
          <p:cNvPr id="62" name="Shape 293"/>
          <p:cNvPicPr preferRelativeResize="0"/>
          <p:nvPr/>
        </p:nvPicPr>
        <p:blipFill rotWithShape="1">
          <a:blip r:embed="rId16">
            <a:alphaModFix/>
          </a:blip>
          <a:srcRect/>
          <a:stretch/>
        </p:blipFill>
        <p:spPr>
          <a:xfrm>
            <a:off x="6074299" y="1456424"/>
            <a:ext cx="267277" cy="288188"/>
          </a:xfrm>
          <a:prstGeom prst="rect">
            <a:avLst/>
          </a:prstGeom>
          <a:noFill/>
          <a:ln>
            <a:noFill/>
          </a:ln>
        </p:spPr>
      </p:pic>
      <p:pic>
        <p:nvPicPr>
          <p:cNvPr id="63" name="Shape 295"/>
          <p:cNvPicPr preferRelativeResize="0"/>
          <p:nvPr/>
        </p:nvPicPr>
        <p:blipFill rotWithShape="1">
          <a:blip r:embed="rId17">
            <a:alphaModFix/>
          </a:blip>
          <a:srcRect/>
          <a:stretch/>
        </p:blipFill>
        <p:spPr>
          <a:xfrm>
            <a:off x="6512462" y="1456424"/>
            <a:ext cx="512582" cy="219511"/>
          </a:xfrm>
          <a:prstGeom prst="rect">
            <a:avLst/>
          </a:prstGeom>
          <a:noFill/>
          <a:ln>
            <a:noFill/>
          </a:ln>
        </p:spPr>
      </p:pic>
      <p:pic>
        <p:nvPicPr>
          <p:cNvPr id="64" name="Shape 296"/>
          <p:cNvPicPr preferRelativeResize="0"/>
          <p:nvPr/>
        </p:nvPicPr>
        <p:blipFill rotWithShape="1">
          <a:blip r:embed="rId18">
            <a:alphaModFix/>
          </a:blip>
          <a:srcRect/>
          <a:stretch/>
        </p:blipFill>
        <p:spPr>
          <a:xfrm>
            <a:off x="7961312" y="1206273"/>
            <a:ext cx="322054" cy="188386"/>
          </a:xfrm>
          <a:prstGeom prst="rect">
            <a:avLst/>
          </a:prstGeom>
          <a:noFill/>
          <a:ln>
            <a:noFill/>
          </a:ln>
        </p:spPr>
      </p:pic>
      <p:sp>
        <p:nvSpPr>
          <p:cNvPr id="65" name="Shape 297"/>
          <p:cNvSpPr txBox="1"/>
          <p:nvPr/>
        </p:nvSpPr>
        <p:spPr>
          <a:xfrm>
            <a:off x="7961312" y="1448991"/>
            <a:ext cx="936601" cy="25548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a:solidFill>
                  <a:srgbClr val="949494"/>
                </a:solidFill>
                <a:latin typeface="Arial"/>
                <a:ea typeface="Arial"/>
                <a:cs typeface="Arial"/>
                <a:sym typeface="Arial"/>
              </a:rPr>
              <a:t>more…</a:t>
            </a:r>
          </a:p>
        </p:txBody>
      </p:sp>
      <p:pic>
        <p:nvPicPr>
          <p:cNvPr id="66" name="Shape 301"/>
          <p:cNvPicPr preferRelativeResize="0"/>
          <p:nvPr/>
        </p:nvPicPr>
        <p:blipFill rotWithShape="1">
          <a:blip r:embed="rId19">
            <a:alphaModFix/>
          </a:blip>
          <a:srcRect/>
          <a:stretch/>
        </p:blipFill>
        <p:spPr>
          <a:xfrm>
            <a:off x="7318751" y="1206273"/>
            <a:ext cx="501407" cy="397097"/>
          </a:xfrm>
          <a:prstGeom prst="rect">
            <a:avLst/>
          </a:prstGeom>
          <a:noFill/>
          <a:ln>
            <a:noFill/>
          </a:ln>
        </p:spPr>
      </p:pic>
      <p:cxnSp>
        <p:nvCxnSpPr>
          <p:cNvPr id="67" name="Straight Connector 66"/>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74" name="Rectangle 73"/>
          <p:cNvSpPr/>
          <p:nvPr/>
        </p:nvSpPr>
        <p:spPr>
          <a:xfrm>
            <a:off x="5853838" y="462876"/>
            <a:ext cx="317903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chemeClr val="tx1">
                    <a:lumMod val="50000"/>
                    <a:lumOff val="50000"/>
                  </a:schemeClr>
                </a:solidFill>
                <a:latin typeface="Arial"/>
                <a:sym typeface="Arial"/>
                <a:rtl val="0"/>
              </a:rPr>
              <a:t>Tools</a:t>
            </a:r>
            <a:endParaRPr lang="en-US" sz="2000" b="1" kern="0" dirty="0">
              <a:solidFill>
                <a:schemeClr val="tx1">
                  <a:lumMod val="50000"/>
                  <a:lumOff val="50000"/>
                </a:schemeClr>
              </a:solidFill>
              <a:latin typeface="Arial"/>
              <a:sym typeface="Arial"/>
              <a:rtl val="0"/>
            </a:endParaRPr>
          </a:p>
        </p:txBody>
      </p:sp>
      <p:sp>
        <p:nvSpPr>
          <p:cNvPr id="46" name="Rectangle 45"/>
          <p:cNvSpPr/>
          <p:nvPr/>
        </p:nvSpPr>
        <p:spPr>
          <a:xfrm>
            <a:off x="2471496" y="2025324"/>
            <a:ext cx="3190875" cy="1673641"/>
          </a:xfrm>
          <a:prstGeom prst="rect">
            <a:avLst/>
          </a:prstGeom>
          <a:solidFill>
            <a:srgbClr val="008881">
              <a:alpha val="21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65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 Basics and architecture</a:t>
            </a:r>
            <a:endParaRPr lang="en" sz="2100" b="1" cap="all" dirty="0">
              <a:solidFill>
                <a:srgbClr val="138A7E"/>
              </a:solidFill>
            </a:endParaRPr>
          </a:p>
        </p:txBody>
      </p:sp>
    </p:spTree>
    <p:extLst>
      <p:ext uri="{BB962C8B-B14F-4D97-AF65-F5344CB8AC3E}">
        <p14:creationId xmlns:p14="http://schemas.microsoft.com/office/powerpoint/2010/main" val="3754041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a:t>
            </a:r>
            <a:endParaRPr lang="en-US" sz="2500" dirty="0">
              <a:solidFill>
                <a:srgbClr val="008881"/>
              </a:solidFill>
              <a:ea typeface="+mj-ea"/>
              <a:cs typeface="+mj-cs"/>
            </a:endParaRPr>
          </a:p>
        </p:txBody>
      </p:sp>
      <p:sp>
        <p:nvSpPr>
          <p:cNvPr id="6" name="Rectangle 9"/>
          <p:cNvSpPr>
            <a:spLocks noGrp="1" noChangeArrowheads="1"/>
          </p:cNvSpPr>
          <p:nvPr>
            <p:ph type="body"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a:bodyPr>
          <a:lstStyle/>
          <a:p>
            <a:r>
              <a:rPr lang="en-US" sz="2300" dirty="0">
                <a:solidFill>
                  <a:srgbClr val="FFFFFF"/>
                </a:solidFill>
                <a:latin typeface="Arial" charset="0"/>
                <a:cs typeface="Arial" charset="0"/>
              </a:rPr>
              <a:t>“BOSH is an open-source tool chain for release engineering, deployment and lifecycle management of large-scale distributed services”</a:t>
            </a: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6</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6</a:t>
            </a:fld>
            <a:endParaRPr lang="en-US" sz="1100">
              <a:solidFill>
                <a:srgbClr val="595959"/>
              </a:solidFill>
              <a:latin typeface="Arial" charset="0"/>
              <a:ea typeface="ＭＳ Ｐゴシック" charset="0"/>
              <a:sym typeface="Arial" charset="0"/>
            </a:endParaRPr>
          </a:p>
        </p:txBody>
      </p:sp>
    </p:spTree>
    <p:extLst>
      <p:ext uri="{BB962C8B-B14F-4D97-AF65-F5344CB8AC3E}">
        <p14:creationId xmlns:p14="http://schemas.microsoft.com/office/powerpoint/2010/main" val="198759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971550"/>
            <a:ext cx="3478601" cy="35813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Unifies release engineering, deployment, and lifecycle management large-scale cloud software. </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can provision and deploy software over hundreds of VMs.</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supports multiple Infrastructure as a Service (</a:t>
            </a:r>
            <a:r>
              <a:rPr lang="en-US" sz="1400" dirty="0" err="1">
                <a:solidFill>
                  <a:schemeClr val="bg1"/>
                </a:solidFill>
                <a:latin typeface="Open Sans"/>
                <a:ea typeface="Open Sans"/>
                <a:cs typeface="Open Sans"/>
                <a:sym typeface="Open Sans"/>
              </a:rPr>
              <a:t>IaaS</a:t>
            </a:r>
            <a:r>
              <a:rPr lang="en-US" sz="1400" dirty="0">
                <a:solidFill>
                  <a:schemeClr val="bg1"/>
                </a:solidFill>
                <a:latin typeface="Open Sans"/>
                <a:ea typeface="Open Sans"/>
                <a:cs typeface="Open Sans"/>
                <a:sym typeface="Open Sans"/>
              </a:rPr>
              <a:t>) providers like VMware </a:t>
            </a:r>
            <a:r>
              <a:rPr lang="en-US" sz="1400" dirty="0" err="1">
                <a:solidFill>
                  <a:schemeClr val="bg1"/>
                </a:solidFill>
                <a:latin typeface="Open Sans"/>
                <a:ea typeface="Open Sans"/>
                <a:cs typeface="Open Sans"/>
                <a:sym typeface="Open Sans"/>
              </a:rPr>
              <a:t>vSphere</a:t>
            </a:r>
            <a:r>
              <a:rPr lang="en-US" sz="1400" dirty="0">
                <a:solidFill>
                  <a:schemeClr val="bg1"/>
                </a:solidFill>
                <a:latin typeface="Open Sans"/>
                <a:ea typeface="Open Sans"/>
                <a:cs typeface="Open Sans"/>
                <a:sym typeface="Open Sans"/>
              </a:rPr>
              <a:t>, </a:t>
            </a:r>
            <a:r>
              <a:rPr lang="en-US" sz="1400" dirty="0" err="1">
                <a:solidFill>
                  <a:schemeClr val="bg1"/>
                </a:solidFill>
                <a:latin typeface="Open Sans"/>
                <a:ea typeface="Open Sans"/>
                <a:cs typeface="Open Sans"/>
                <a:sym typeface="Open Sans"/>
              </a:rPr>
              <a:t>vCloud</a:t>
            </a:r>
            <a:r>
              <a:rPr lang="en-US" sz="1400" dirty="0">
                <a:solidFill>
                  <a:schemeClr val="bg1"/>
                </a:solidFill>
                <a:latin typeface="Open Sans"/>
                <a:ea typeface="Open Sans"/>
                <a:cs typeface="Open Sans"/>
                <a:sym typeface="Open Sans"/>
              </a:rPr>
              <a:t> Director, Amazon Web </a:t>
            </a:r>
            <a:r>
              <a:rPr lang="en-US" sz="1400" dirty="0" smtClean="0">
                <a:solidFill>
                  <a:schemeClr val="bg1"/>
                </a:solidFill>
                <a:latin typeface="Open Sans"/>
                <a:ea typeface="Open Sans"/>
                <a:cs typeface="Open Sans"/>
                <a:sym typeface="Open Sans"/>
              </a:rPr>
              <a:t>Services EC2</a:t>
            </a:r>
            <a:r>
              <a:rPr lang="en-US" sz="1400" dirty="0">
                <a:solidFill>
                  <a:schemeClr val="bg1"/>
                </a:solidFill>
                <a:latin typeface="Open Sans"/>
                <a:ea typeface="Open Sans"/>
                <a:cs typeface="Open Sans"/>
                <a:sym typeface="Open Sans"/>
              </a:rPr>
              <a:t>, and </a:t>
            </a:r>
            <a:r>
              <a:rPr lang="en-US" sz="1400" dirty="0" err="1">
                <a:solidFill>
                  <a:schemeClr val="bg1"/>
                </a:solidFill>
                <a:latin typeface="Open Sans"/>
                <a:ea typeface="Open Sans"/>
                <a:cs typeface="Open Sans"/>
                <a:sym typeface="Open Sans"/>
              </a:rPr>
              <a:t>OpenStack</a:t>
            </a:r>
            <a:endParaRPr lang="en-US" sz="1400"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It performs monitoring, failure recovery, and software updates with zero-to-minimal downtime.</a:t>
            </a:r>
          </a:p>
        </p:txBody>
      </p:sp>
      <p:sp>
        <p:nvSpPr>
          <p:cNvPr id="1104" name="Shape 1104"/>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DB</a:t>
            </a:r>
          </a:p>
        </p:txBody>
      </p:sp>
      <p:sp>
        <p:nvSpPr>
          <p:cNvPr id="1105" name="Shape 1105"/>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Blob Store</a:t>
            </a:r>
          </a:p>
        </p:txBody>
      </p:sp>
      <p:sp>
        <p:nvSpPr>
          <p:cNvPr id="1106" name="Shape 1106"/>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Worker</a:t>
            </a:r>
          </a:p>
        </p:txBody>
      </p:sp>
      <p:sp>
        <p:nvSpPr>
          <p:cNvPr id="1107" name="Shape 1107"/>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NATS</a:t>
            </a:r>
          </a:p>
        </p:txBody>
      </p:sp>
      <p:sp>
        <p:nvSpPr>
          <p:cNvPr id="1108" name="Shape 1108"/>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Health Monitor</a:t>
            </a:r>
          </a:p>
        </p:txBody>
      </p:sp>
      <p:sp>
        <p:nvSpPr>
          <p:cNvPr id="1109" name="Shape 1109"/>
          <p:cNvSpPr/>
          <p:nvPr/>
        </p:nvSpPr>
        <p:spPr>
          <a:xfrm>
            <a:off x="4495798" y="2856360"/>
            <a:ext cx="1042499" cy="440699"/>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CPI</a:t>
            </a:r>
          </a:p>
        </p:txBody>
      </p:sp>
      <p:sp>
        <p:nvSpPr>
          <p:cNvPr id="1110" name="Shape 1110"/>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Director</a:t>
            </a:r>
          </a:p>
        </p:txBody>
      </p:sp>
      <p:sp>
        <p:nvSpPr>
          <p:cNvPr id="1111" name="Shape 1111"/>
          <p:cNvSpPr/>
          <p:nvPr/>
        </p:nvSpPr>
        <p:spPr>
          <a:xfrm>
            <a:off x="6014301" y="1279392"/>
            <a:ext cx="198596" cy="265023"/>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2" name="Shape 1112"/>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CLI</a:t>
            </a:r>
          </a:p>
        </p:txBody>
      </p:sp>
      <p:sp>
        <p:nvSpPr>
          <p:cNvPr id="1113" name="Shape 1113"/>
          <p:cNvSpPr/>
          <p:nvPr/>
        </p:nvSpPr>
        <p:spPr>
          <a:xfrm>
            <a:off x="5331217" y="2896335"/>
            <a:ext cx="3626999" cy="1656600"/>
          </a:xfrm>
          <a:prstGeom prst="ellipse">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4" name="Shape 1114"/>
          <p:cNvSpPr/>
          <p:nvPr/>
        </p:nvSpPr>
        <p:spPr>
          <a:xfrm>
            <a:off x="6169417" y="2997335"/>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115" name="Shape 1115"/>
          <p:cNvGrpSpPr/>
          <p:nvPr/>
        </p:nvGrpSpPr>
        <p:grpSpPr>
          <a:xfrm>
            <a:off x="6702817" y="2615930"/>
            <a:ext cx="1760517" cy="1612099"/>
            <a:chOff x="6543473" y="2685770"/>
            <a:chExt cx="1760517" cy="1612099"/>
          </a:xfrm>
        </p:grpSpPr>
        <p:grpSp>
          <p:nvGrpSpPr>
            <p:cNvPr id="1116" name="Shape 1116"/>
            <p:cNvGrpSpPr/>
            <p:nvPr/>
          </p:nvGrpSpPr>
          <p:grpSpPr>
            <a:xfrm>
              <a:off x="6543473" y="2969161"/>
              <a:ext cx="1757092" cy="1328708"/>
              <a:chOff x="3740683" y="2800349"/>
              <a:chExt cx="1757092" cy="1328708"/>
            </a:xfrm>
          </p:grpSpPr>
          <p:pic>
            <p:nvPicPr>
              <p:cNvPr id="1117" name="Shape 1117"/>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18" name="Shape 1118"/>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19" name="Shape 1119"/>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0" name="Shape 1120"/>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1" name="Shape 1121"/>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2" name="Shape 1122"/>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1123" name="Shape 1123"/>
            <p:cNvGrpSpPr/>
            <p:nvPr/>
          </p:nvGrpSpPr>
          <p:grpSpPr>
            <a:xfrm>
              <a:off x="6546897" y="2685770"/>
              <a:ext cx="1757092" cy="1328708"/>
              <a:chOff x="3740683" y="2800349"/>
              <a:chExt cx="1757092" cy="1328708"/>
            </a:xfrm>
          </p:grpSpPr>
          <p:pic>
            <p:nvPicPr>
              <p:cNvPr id="1124" name="Shape 1124"/>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25" name="Shape 112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26" name="Shape 1126"/>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7" name="Shape 112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8" name="Shape 112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9" name="Shape 112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1130" name="Shape 1130"/>
          <p:cNvSpPr/>
          <p:nvPr/>
        </p:nvSpPr>
        <p:spPr>
          <a:xfrm>
            <a:off x="5197583" y="3739144"/>
            <a:ext cx="1203300"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600" b="0" i="0" u="none" strike="noStrike" cap="none">
                <a:solidFill>
                  <a:schemeClr val="lt1"/>
                </a:solidFill>
                <a:latin typeface="Arial"/>
                <a:ea typeface="Arial"/>
                <a:cs typeface="Arial"/>
                <a:sym typeface="Arial"/>
              </a:rPr>
              <a:t>Inner shell</a:t>
            </a:r>
          </a:p>
        </p:txBody>
      </p:sp>
      <p:sp>
        <p:nvSpPr>
          <p:cNvPr id="1131" name="Shape 1131"/>
          <p:cNvSpPr/>
          <p:nvPr/>
        </p:nvSpPr>
        <p:spPr>
          <a:xfrm>
            <a:off x="5197583" y="4120144"/>
            <a:ext cx="1203300"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Outer shell</a:t>
            </a:r>
          </a:p>
        </p:txBody>
      </p:sp>
      <p:sp>
        <p:nvSpPr>
          <p:cNvPr id="1132" name="Shape 1132"/>
          <p:cNvSpPr txBox="1"/>
          <p:nvPr/>
        </p:nvSpPr>
        <p:spPr>
          <a:xfrm>
            <a:off x="7062064" y="3878817"/>
            <a:ext cx="822599" cy="3386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Agents</a:t>
            </a:r>
          </a:p>
        </p:txBody>
      </p:sp>
      <p:sp>
        <p:nvSpPr>
          <p:cNvPr id="1133" name="Shape 1133"/>
          <p:cNvSpPr/>
          <p:nvPr/>
        </p:nvSpPr>
        <p:spPr>
          <a:xfrm>
            <a:off x="5294626" y="439062"/>
            <a:ext cx="207435" cy="21635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4" name="Shape 1134"/>
          <p:cNvSpPr/>
          <p:nvPr/>
        </p:nvSpPr>
        <p:spPr>
          <a:xfrm rot="-10346619">
            <a:off x="5986348" y="2136550"/>
            <a:ext cx="241562" cy="213154"/>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5" name="Shape 1135"/>
          <p:cNvSpPr/>
          <p:nvPr/>
        </p:nvSpPr>
        <p:spPr>
          <a:xfrm>
            <a:off x="4554219" y="1310525"/>
            <a:ext cx="234029" cy="186398"/>
          </a:xfrm>
          <a:custGeom>
            <a:avLst/>
            <a:gdLst/>
            <a:ahLst/>
            <a:cxnLst/>
            <a:rect l="0" t="0" r="0" b="0"/>
            <a:pathLst>
              <a:path w="266700" h="212420" extrusionOk="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6" name="Shape 1136"/>
          <p:cNvSpPr/>
          <p:nvPr/>
        </p:nvSpPr>
        <p:spPr>
          <a:xfrm>
            <a:off x="7434320" y="2156791"/>
            <a:ext cx="179999" cy="158700"/>
          </a:xfrm>
          <a:prstGeom prst="hear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7" name="Shape 1137"/>
          <p:cNvSpPr/>
          <p:nvPr/>
        </p:nvSpPr>
        <p:spPr>
          <a:xfrm rot="-2700000">
            <a:off x="6727381" y="527614"/>
            <a:ext cx="153159" cy="153159"/>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138" name="Shape 1138"/>
          <p:cNvCxnSpPr>
            <a:stCxn id="1104" idx="2"/>
            <a:endCxn id="1105" idx="2"/>
          </p:cNvCxnSpPr>
          <p:nvPr/>
        </p:nvCxnSpPr>
        <p:spPr>
          <a:xfrm rot="-5400000" flipH="1">
            <a:off x="6459119" y="73131"/>
            <a:ext cx="600" cy="1405500"/>
          </a:xfrm>
          <a:prstGeom prst="bentConnector3">
            <a:avLst>
              <a:gd name="adj1" fmla="val 37041583"/>
            </a:avLst>
          </a:prstGeom>
          <a:noFill/>
          <a:ln w="19050" cap="flat" cmpd="sng">
            <a:solidFill>
              <a:srgbClr val="7F7F7F"/>
            </a:solidFill>
            <a:prstDash val="solid"/>
            <a:round/>
            <a:headEnd type="none" w="med" len="med"/>
            <a:tailEnd type="none" w="med" len="med"/>
          </a:ln>
        </p:spPr>
      </p:cxnSp>
      <p:cxnSp>
        <p:nvCxnSpPr>
          <p:cNvPr id="1139" name="Shape 1139"/>
          <p:cNvCxnSpPr>
            <a:stCxn id="1110" idx="0"/>
          </p:cNvCxnSpPr>
          <p:nvPr/>
        </p:nvCxnSpPr>
        <p:spPr>
          <a:xfrm rot="10800000">
            <a:off x="6459351"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1140" name="Shape 1140"/>
          <p:cNvCxnSpPr>
            <a:stCxn id="1112" idx="1"/>
          </p:cNvCxnSpPr>
          <p:nvPr/>
        </p:nvCxnSpPr>
        <p:spPr>
          <a:xfrm rot="10800000">
            <a:off x="3819551" y="1395724"/>
            <a:ext cx="686100" cy="0"/>
          </a:xfrm>
          <a:prstGeom prst="straightConnector1">
            <a:avLst/>
          </a:prstGeom>
          <a:noFill/>
          <a:ln w="19050" cap="flat" cmpd="sng">
            <a:solidFill>
              <a:srgbClr val="7F7F7F"/>
            </a:solidFill>
            <a:prstDash val="solid"/>
            <a:round/>
            <a:headEnd type="none" w="med" len="med"/>
            <a:tailEnd type="none" w="med" len="med"/>
          </a:ln>
        </p:spPr>
      </p:cxnSp>
      <p:pic>
        <p:nvPicPr>
          <p:cNvPr id="1141" name="Shape 1141"/>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1142" name="Shape 1142"/>
          <p:cNvCxnSpPr>
            <a:stCxn id="1112" idx="3"/>
            <a:endCxn id="1110" idx="1"/>
          </p:cNvCxnSpPr>
          <p:nvPr/>
        </p:nvCxnSpPr>
        <p:spPr>
          <a:xfrm>
            <a:off x="5548151" y="1395724"/>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1143" name="Shape 1143"/>
          <p:cNvCxnSpPr>
            <a:stCxn id="1110" idx="2"/>
            <a:endCxn id="1107" idx="0"/>
          </p:cNvCxnSpPr>
          <p:nvPr/>
        </p:nvCxnSpPr>
        <p:spPr>
          <a:xfrm>
            <a:off x="6459351" y="1616074"/>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1144" name="Shape 1144"/>
          <p:cNvCxnSpPr>
            <a:stCxn id="1107" idx="3"/>
            <a:endCxn id="1108" idx="1"/>
          </p:cNvCxnSpPr>
          <p:nvPr/>
        </p:nvCxnSpPr>
        <p:spPr>
          <a:xfrm>
            <a:off x="6980601" y="2236216"/>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1145" name="Shape 1145"/>
          <p:cNvCxnSpPr>
            <a:stCxn id="1106" idx="2"/>
            <a:endCxn id="1109" idx="0"/>
          </p:cNvCxnSpPr>
          <p:nvPr/>
        </p:nvCxnSpPr>
        <p:spPr>
          <a:xfrm>
            <a:off x="5017049" y="2456566"/>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1146" name="Shape 1146"/>
          <p:cNvCxnSpPr>
            <a:stCxn id="1107" idx="2"/>
            <a:endCxn id="1124" idx="1"/>
          </p:cNvCxnSpPr>
          <p:nvPr/>
        </p:nvCxnSpPr>
        <p:spPr>
          <a:xfrm rot="-5400000" flipH="1">
            <a:off x="6362901" y="2553016"/>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1147" name="Shape 1147"/>
          <p:cNvCxnSpPr>
            <a:stCxn id="1109" idx="3"/>
          </p:cNvCxnSpPr>
          <p:nvPr/>
        </p:nvCxnSpPr>
        <p:spPr>
          <a:xfrm>
            <a:off x="5538298" y="3076710"/>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1148" name="Shape 1148"/>
          <p:cNvCxnSpPr>
            <a:stCxn id="1105" idx="3"/>
            <a:endCxn id="1129" idx="3"/>
          </p:cNvCxnSpPr>
          <p:nvPr/>
        </p:nvCxnSpPr>
        <p:spPr>
          <a:xfrm>
            <a:off x="7683281" y="555231"/>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1149" name="Shape 1149"/>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sp>
        <p:nvSpPr>
          <p:cNvPr id="2" name="Title 1"/>
          <p:cNvSpPr>
            <a:spLocks noGrp="1"/>
          </p:cNvSpPr>
          <p:nvPr>
            <p:ph type="title"/>
          </p:nvPr>
        </p:nvSpPr>
        <p:spPr/>
        <p:txBody>
          <a:bodyPr/>
          <a:lstStyle/>
          <a:p>
            <a:r>
              <a:rPr lang="en-US" dirty="0" smtClean="0">
                <a:solidFill>
                  <a:srgbClr val="008881"/>
                </a:solidFill>
              </a:rPr>
              <a:t>What is Bosh?</a:t>
            </a:r>
            <a:endParaRPr lang="en-US" dirty="0">
              <a:solidFill>
                <a:srgbClr val="008881"/>
              </a:solidFill>
            </a:endParaRPr>
          </a:p>
        </p:txBody>
      </p:sp>
    </p:spTree>
    <p:extLst>
      <p:ext uri="{BB962C8B-B14F-4D97-AF65-F5344CB8AC3E}">
        <p14:creationId xmlns:p14="http://schemas.microsoft.com/office/powerpoint/2010/main" val="12032986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What problem is BOSH trying to Solve?</a:t>
            </a:r>
            <a:br>
              <a:rPr lang="en-US" dirty="0" smtClean="0"/>
            </a:br>
            <a:r>
              <a:rPr lang="en-US" dirty="0" smtClean="0"/>
              <a:t>4 Principles of Modern Release Engineering</a:t>
            </a:r>
            <a:endParaRPr lang="en-US" dirty="0"/>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8</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8</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3" y="987019"/>
            <a:ext cx="8004299" cy="33675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t>
            </a:r>
            <a:r>
              <a:rPr lang="en-US" b="1" dirty="0" err="1" smtClean="0">
                <a:solidFill>
                  <a:schemeClr val="bg1"/>
                </a:solidFill>
                <a:latin typeface="Open Sans"/>
                <a:ea typeface="Open Sans"/>
                <a:cs typeface="Open Sans"/>
                <a:sym typeface="Open Sans"/>
              </a:rPr>
              <a:t>Identifiability</a:t>
            </a:r>
            <a:r>
              <a:rPr lang="en-US" b="1" dirty="0" smtClean="0">
                <a:solidFill>
                  <a:schemeClr val="bg1"/>
                </a:solidFill>
                <a:latin typeface="Open Sans"/>
                <a:ea typeface="Open Sans"/>
                <a:cs typeface="Open Sans"/>
                <a:sym typeface="Open Sans"/>
              </a:rPr>
              <a:t>” </a:t>
            </a:r>
            <a:r>
              <a:rPr lang="en-US" dirty="0" smtClean="0">
                <a:solidFill>
                  <a:schemeClr val="bg1"/>
                </a:solidFill>
                <a:latin typeface="Open Sans"/>
                <a:ea typeface="Open Sans"/>
                <a:cs typeface="Open Sans"/>
                <a:sym typeface="Open Sans"/>
              </a:rPr>
              <a:t>– Being able to identify all of the source, tools, environment, and other components that make up a particular release</a:t>
            </a:r>
          </a:p>
          <a:p>
            <a:pPr marL="285750" lvl="0" indent="-285750">
              <a:spcBef>
                <a:spcPts val="1200"/>
              </a:spcBef>
              <a:buFont typeface="Arial"/>
              <a:buChar char="•"/>
            </a:pPr>
            <a:r>
              <a:rPr lang="en-US" b="1" dirty="0" smtClean="0">
                <a:solidFill>
                  <a:schemeClr val="bg1"/>
                </a:solidFill>
                <a:latin typeface="Open Sans"/>
                <a:ea typeface="Open Sans"/>
                <a:cs typeface="Open Sans"/>
                <a:sym typeface="Open Sans"/>
              </a:rPr>
              <a:t>Reproducibility </a:t>
            </a:r>
            <a:r>
              <a:rPr lang="en-US" dirty="0">
                <a:solidFill>
                  <a:schemeClr val="bg1"/>
                </a:solidFill>
                <a:latin typeface="Open Sans"/>
                <a:ea typeface="Open Sans"/>
                <a:cs typeface="Open Sans"/>
                <a:sym typeface="Open Sans"/>
              </a:rPr>
              <a:t>– The ability to integrate source, third party components, data and deployment externals of a software system in order to guarantee operational stability.</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Consistency </a:t>
            </a:r>
            <a:r>
              <a:rPr lang="en-US" dirty="0" smtClean="0">
                <a:solidFill>
                  <a:schemeClr val="bg1"/>
                </a:solidFill>
                <a:latin typeface="Open Sans"/>
                <a:ea typeface="Open Sans"/>
                <a:cs typeface="Open Sans"/>
                <a:sym typeface="Open Sans"/>
              </a:rPr>
              <a:t>– The mission to provide a stable framework for development, deployment, audit, and accountability for software components.</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Agility</a:t>
            </a:r>
            <a:r>
              <a:rPr lang="en-US" dirty="0" smtClean="0">
                <a:solidFill>
                  <a:schemeClr val="bg1"/>
                </a:solidFill>
                <a:latin typeface="Open Sans"/>
                <a:ea typeface="Open Sans"/>
                <a:cs typeface="Open Sans"/>
                <a:sym typeface="Open Sans"/>
              </a:rPr>
              <a:t> – The ongoing research into what are the repercussions of modern software engineering practices on the productivity in the software cycle. </a:t>
            </a:r>
            <a:r>
              <a:rPr lang="en-US" dirty="0" err="1" smtClean="0">
                <a:solidFill>
                  <a:schemeClr val="bg1"/>
                </a:solidFill>
                <a:latin typeface="Open Sans"/>
                <a:ea typeface="Open Sans"/>
                <a:cs typeface="Open Sans"/>
                <a:sym typeface="Open Sans"/>
              </a:rPr>
              <a:t>i.e</a:t>
            </a:r>
            <a:r>
              <a:rPr lang="en-US" dirty="0" smtClean="0">
                <a:solidFill>
                  <a:schemeClr val="bg1"/>
                </a:solidFill>
                <a:latin typeface="Open Sans"/>
                <a:ea typeface="Open Sans"/>
                <a:cs typeface="Open Sans"/>
                <a:sym typeface="Open Sans"/>
              </a:rPr>
              <a:t> Continuous Integration</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802210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7" name="Shape 94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a:solidFill>
                  <a:srgbClr val="29756E"/>
                </a:solidFill>
                <a:latin typeface="Helvetica Neue"/>
                <a:ea typeface="Helvetica Neue"/>
                <a:cs typeface="Helvetica Neue"/>
                <a:sym typeface="Helvetica Neue"/>
              </a:rPr>
              <a:t>Why </a:t>
            </a:r>
            <a:r>
              <a:rPr lang="en-US" sz="3200" b="0" i="0" u="none" strike="noStrike" cap="none" dirty="0" smtClean="0">
                <a:solidFill>
                  <a:srgbClr val="29756E"/>
                </a:solidFill>
                <a:latin typeface="Helvetica Neue"/>
                <a:ea typeface="Helvetica Neue"/>
                <a:cs typeface="Helvetica Neue"/>
                <a:sym typeface="Helvetica Neue"/>
              </a:rPr>
              <a:t>BOSH?</a:t>
            </a:r>
            <a:endParaRPr lang="en-US" sz="3200" b="0" i="0" u="none" strike="noStrike" cap="none" dirty="0">
              <a:solidFill>
                <a:srgbClr val="29756E"/>
              </a:solidFill>
              <a:latin typeface="Helvetica Neue"/>
              <a:ea typeface="Helvetica Neue"/>
              <a:cs typeface="Helvetica Neue"/>
              <a:sym typeface="Helvetica Neue"/>
            </a:endParaRPr>
          </a:p>
        </p:txBody>
      </p:sp>
      <p:sp>
        <p:nvSpPr>
          <p:cNvPr id="939" name="Shape 939"/>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9</a:t>
            </a:fld>
            <a:endParaRPr lang="en-US" sz="800" b="0" i="0" u="none" strike="noStrike" cap="none">
              <a:solidFill>
                <a:srgbClr val="808080"/>
              </a:solidFill>
              <a:latin typeface="Arial"/>
              <a:ea typeface="Arial"/>
              <a:cs typeface="Arial"/>
              <a:sym typeface="Arial"/>
            </a:endParaRPr>
          </a:p>
        </p:txBody>
      </p:sp>
      <p:pic>
        <p:nvPicPr>
          <p:cNvPr id="941" name="Shape 941"/>
          <p:cNvPicPr preferRelativeResize="0"/>
          <p:nvPr/>
        </p:nvPicPr>
        <p:blipFill rotWithShape="1">
          <a:blip r:embed="rId3">
            <a:alphaModFix/>
          </a:blip>
          <a:srcRect/>
          <a:stretch/>
        </p:blipFill>
        <p:spPr>
          <a:xfrm>
            <a:off x="2768556" y="940740"/>
            <a:ext cx="6206112" cy="3549529"/>
          </a:xfrm>
          <a:prstGeom prst="rect">
            <a:avLst/>
          </a:prstGeom>
          <a:noFill/>
          <a:ln>
            <a:noFill/>
          </a:ln>
        </p:spPr>
      </p:pic>
      <p:sp>
        <p:nvSpPr>
          <p:cNvPr id="11" name="Shape 1102"/>
          <p:cNvSpPr txBox="1"/>
          <p:nvPr/>
        </p:nvSpPr>
        <p:spPr>
          <a:xfrm>
            <a:off x="121850" y="1042999"/>
            <a:ext cx="2451674" cy="350992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Provision services, not machines</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Enables Continuous Delivery</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Cloud-agnostics view of Ops Platform</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Holistic </a:t>
            </a:r>
            <a:r>
              <a:rPr lang="en-US" sz="1600" dirty="0" err="1" smtClean="0">
                <a:solidFill>
                  <a:schemeClr val="bg1"/>
                </a:solidFill>
                <a:latin typeface="Open Sans"/>
                <a:ea typeface="Open Sans"/>
                <a:cs typeface="Open Sans"/>
                <a:sym typeface="Open Sans"/>
              </a:rPr>
              <a:t>Toolchain</a:t>
            </a:r>
            <a:r>
              <a:rPr lang="en-US" sz="1600" dirty="0" smtClean="0">
                <a:solidFill>
                  <a:schemeClr val="bg1"/>
                </a:solidFill>
                <a:latin typeface="Open Sans"/>
                <a:ea typeface="Open Sans"/>
                <a:cs typeface="Open Sans"/>
                <a:sym typeface="Open Sans"/>
              </a:rPr>
              <a:t> for “rule them all”</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Eliminate bespoke automation on top of </a:t>
            </a:r>
            <a:r>
              <a:rPr lang="en-US" sz="1600" dirty="0" err="1" smtClean="0">
                <a:solidFill>
                  <a:schemeClr val="bg1"/>
                </a:solidFill>
                <a:latin typeface="Open Sans"/>
                <a:ea typeface="Open Sans"/>
                <a:cs typeface="Open Sans"/>
                <a:sym typeface="Open Sans"/>
              </a:rPr>
              <a:t>config</a:t>
            </a:r>
            <a:r>
              <a:rPr lang="en-US" sz="1600" dirty="0" smtClean="0">
                <a:solidFill>
                  <a:schemeClr val="bg1"/>
                </a:solidFill>
                <a:latin typeface="Open Sans"/>
                <a:ea typeface="Open Sans"/>
                <a:cs typeface="Open Sans"/>
                <a:sym typeface="Open Sans"/>
              </a:rPr>
              <a:t> management</a:t>
            </a:r>
            <a:endParaRPr lang="en-US" sz="16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153162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7086</TotalTime>
  <Words>2865</Words>
  <Application>Microsoft Macintosh PowerPoint</Application>
  <PresentationFormat>On-screen Show (16:9)</PresentationFormat>
  <Paragraphs>457</Paragraphs>
  <Slides>27</Slides>
  <Notes>26</Notes>
  <HiddenSlides>1</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Agenda</vt:lpstr>
      <vt:lpstr>Pivotal Cloud Foundry Architecture</vt:lpstr>
      <vt:lpstr>PowerPoint Presentation</vt:lpstr>
      <vt:lpstr>PowerPoint Presentation</vt:lpstr>
      <vt:lpstr>BOSH</vt:lpstr>
      <vt:lpstr>What is Bosh?</vt:lpstr>
      <vt:lpstr>What problem is BOSH trying to Solve? 4 Principles of Modern Release Engineering</vt:lpstr>
      <vt:lpstr>Why BOSH?</vt:lpstr>
      <vt:lpstr>BOSH key terms</vt:lpstr>
      <vt:lpstr>BOSH + Pivotal Ops Manager</vt:lpstr>
      <vt:lpstr>Operations - Pivotal Ops Manager</vt:lpstr>
      <vt:lpstr>PowerPoint Presentation</vt:lpstr>
      <vt:lpstr>Pivotal Cloud Foundry Architecture</vt:lpstr>
      <vt:lpstr>Elastic Runtime Tile</vt:lpstr>
      <vt:lpstr>Platform Runtime – Application Centric</vt:lpstr>
      <vt:lpstr>Platform Runtime - Apps Manager</vt:lpstr>
      <vt:lpstr>Pivotal Apps Mgr. – App View </vt:lpstr>
      <vt:lpstr>Services Marketplace</vt:lpstr>
      <vt:lpstr>CLI – Command Line Interface</vt:lpstr>
      <vt:lpstr>PowerPoint Presentation</vt:lpstr>
      <vt:lpstr>Elastic Runtime Architecture</vt:lpstr>
      <vt:lpstr>Deploying an Application</vt:lpstr>
      <vt:lpstr>Creating and binding services</vt:lpstr>
      <vt:lpstr>Staging an Application</vt:lpstr>
      <vt:lpstr>Platform Runtime – Application Frameworks</vt:lpstr>
      <vt:lpstr>Pivotal Cloud Foundry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331</cp:revision>
  <dcterms:created xsi:type="dcterms:W3CDTF">2010-04-12T23:12:02Z</dcterms:created>
  <dcterms:modified xsi:type="dcterms:W3CDTF">2016-02-01T18:12:49Z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